
<file path=[Content_Types].xml><?xml version="1.0" encoding="utf-8"?>
<Types xmlns="http://schemas.openxmlformats.org/package/2006/content-types">
  <Override PartName="/ppt/slideLayouts/slideLayout10.xml" ContentType="application/vnd.openxmlformats-officedocument.presentationml.slideLayout+xml"/>
  <Default Extension="rels" ContentType="application/vnd.openxmlformats-package.relationships+xml"/>
  <Override PartName="/ppt/slides/slide69.xml" ContentType="application/vnd.openxmlformats-officedocument.presentationml.slide+xml"/>
  <Override PartName="/ppt/slides/slide14.xml" ContentType="application/vnd.openxmlformats-officedocument.presentationml.slide+xml"/>
  <Override PartName="/ppt/slides/slide62.xml" ContentType="application/vnd.openxmlformats-officedocument.presentationml.slide+xml"/>
  <Default Extension="xml" ContentType="application/xml"/>
  <Override PartName="/ppt/slides/slide45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slides/slide54.xml" ContentType="application/vnd.openxmlformats-officedocument.presentationml.slide+xml"/>
  <Override PartName="/ppt/slides/slide21.xml" ContentType="application/vnd.openxmlformats-officedocument.presentationml.slide+xml"/>
  <Override PartName="/ppt/slides/slide37.xml" ContentType="application/vnd.openxmlformats-officedocument.presentationml.slide+xml"/>
  <Override PartName="/ppt/slides/slide5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68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docProps/core.xml" ContentType="application/vnd.openxmlformats-package.core-properties+xml"/>
  <Override PartName="/ppt/slides/slide61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44.xml" ContentType="application/vnd.openxmlformats-officedocument.presentationml.slide+xml"/>
  <Override PartName="/ppt/slides/slide27.xml" ContentType="application/vnd.openxmlformats-officedocument.presentationml.slide+xml"/>
  <Override PartName="/ppt/slides/slide53.xml" ContentType="application/vnd.openxmlformats-officedocument.presentationml.slide+xml"/>
  <Override PartName="/ppt/slides/slide20.xml" ContentType="application/vnd.openxmlformats-officedocument.presentationml.slide+xml"/>
  <Override PartName="/ppt/slides/slide36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Layouts/slideLayout4.xml" ContentType="application/vnd.openxmlformats-officedocument.presentationml.slideLayout+xml"/>
  <Default Extension="png" ContentType="image/png"/>
  <Override PartName="/ppt/notesSlides/notesSlide8.xml" ContentType="application/vnd.openxmlformats-officedocument.presentationml.notesSlide+xml"/>
  <Override PartName="/ppt/slides/slide67.xml" ContentType="application/vnd.openxmlformats-officedocument.presentationml.slide+xml"/>
  <Override PartName="/ppt/slides/slide12.xml" ContentType="application/vnd.openxmlformats-officedocument.presentationml.slide+xml"/>
  <Override PartName="/ppt/slides/slide60.xml" ContentType="application/vnd.openxmlformats-officedocument.presentationml.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slides/slide43.xml" ContentType="application/vnd.openxmlformats-officedocument.presentationml.slide+xml"/>
  <Override PartName="/ppt/slides/slide59.xml" ContentType="application/vnd.openxmlformats-officedocument.presentationml.slide+xml"/>
  <Override PartName="/ppt/slides/slide26.xml" ContentType="application/vnd.openxmlformats-officedocument.presentationml.slide+xml"/>
  <Override PartName="/ppt/slides/slide52.xml" ContentType="application/vnd.openxmlformats-officedocument.presentationml.slide+xml"/>
  <Override PartName="/ppt/slides/slide35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66.xml" ContentType="application/vnd.openxmlformats-officedocument.presentationml.slide+xml"/>
  <Override PartName="/ppt/slides/slide11.xml" ContentType="application/vnd.openxmlformats-officedocument.presentationml.slide+xml"/>
  <Override PartName="/ppt/slides/slide49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42.xml" ContentType="application/vnd.openxmlformats-officedocument.presentationml.slide+xml"/>
  <Override PartName="/ppt/slides/slide58.xml" ContentType="application/vnd.openxmlformats-officedocument.presentationml.slide+xml"/>
  <Override PartName="/ppt/slides/slide25.xml" ContentType="application/vnd.openxmlformats-officedocument.presentationml.slide+xml"/>
  <Override PartName="/ppt/slides/slide51.xml" ContentType="application/vnd.openxmlformats-officedocument.presentationml.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slides/slide65.xml" ContentType="application/vnd.openxmlformats-officedocument.presentationml.slide+xml"/>
  <Override PartName="/ppt/slides/slide10.xml" ContentType="application/vnd.openxmlformats-officedocument.presentationml.slide+xml"/>
  <Override PartName="/docProps/app.xml" ContentType="application/vnd.openxmlformats-officedocument.extended-properties+xml"/>
  <Override PartName="/ppt/slides/slide48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41.xml" ContentType="application/vnd.openxmlformats-officedocument.presentationml.slide+xml"/>
  <Override PartName="/ppt/slides/slide57.xml" ContentType="application/vnd.openxmlformats-officedocument.presentationml.slide+xml"/>
  <Override PartName="/ppt/slides/slide24.xml" ContentType="application/vnd.openxmlformats-officedocument.presentationml.slide+xml"/>
  <Override PartName="/ppt/slides/slide50.xml" ContentType="application/vnd.openxmlformats-officedocument.presentationml.slide+xml"/>
  <Override PartName="/ppt/slides/slide8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viewProps.xml" ContentType="application/vnd.openxmlformats-officedocument.presentationml.viewProps+xml"/>
  <Override PartName="/ppt/slides/slide64.xml" ContentType="application/vnd.openxmlformats-officedocument.presentationml.slide+xml"/>
  <Default Extension="jpeg" ContentType="image/jpeg"/>
  <Override PartName="/ppt/slides/slide47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0.xml" ContentType="application/vnd.openxmlformats-officedocument.presentationml.slide+xml"/>
  <Override PartName="/ppt/slides/slide56.xml" ContentType="application/vnd.openxmlformats-officedocument.presentationml.slide+xml"/>
  <Override PartName="/ppt/theme/theme2.xml" ContentType="application/vnd.openxmlformats-officedocument.theme+xml"/>
  <Override PartName="/ppt/slides/slide23.xml" ContentType="application/vnd.openxmlformats-officedocument.presentationml.slide+xml"/>
  <Override PartName="/ppt/slides/slide39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71.xml" ContentType="application/vnd.openxmlformats-officedocument.presentationml.slide+xml"/>
  <Override PartName="/ppt/slides/slide32.xml" ContentType="application/vnd.openxmlformats-officedocument.presentationml.slide+xml"/>
  <Override PartName="/ppt/slideLayouts/slideLayout7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slides/slide63.xml" ContentType="application/vnd.openxmlformats-officedocument.presentationml.slide+xml"/>
  <Override PartName="/ppt/slides/slide4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29.xml" ContentType="application/vnd.openxmlformats-officedocument.presentationml.slide+xml"/>
  <Override PartName="/ppt/slides/slide55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slides/slide38.xml" ContentType="application/vnd.openxmlformats-officedocument.presentationml.slide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Default Extension="bin" ContentType="application/vnd.openxmlformats-officedocument.presentationml.printerSettings"/>
  <Override PartName="/ppt/slides/slide70.xml" ContentType="application/vnd.openxmlformats-officedocument.presentationml.slide+xml"/>
  <Override PartName="/ppt/slides/slide31.xml" ContentType="application/vnd.openxmlformats-officedocument.presentationml.slide+xml"/>
  <Override PartName="/ppt/slideLayouts/slideLayout6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73"/>
  </p:notesMasterIdLst>
  <p:sldIdLst>
    <p:sldId id="256" r:id="rId2"/>
    <p:sldId id="315" r:id="rId3"/>
    <p:sldId id="257" r:id="rId4"/>
    <p:sldId id="258" r:id="rId5"/>
    <p:sldId id="259" r:id="rId6"/>
    <p:sldId id="260" r:id="rId7"/>
    <p:sldId id="314" r:id="rId8"/>
    <p:sldId id="261" r:id="rId9"/>
    <p:sldId id="262" r:id="rId10"/>
    <p:sldId id="263" r:id="rId11"/>
    <p:sldId id="264" r:id="rId12"/>
    <p:sldId id="345" r:id="rId13"/>
    <p:sldId id="267" r:id="rId14"/>
    <p:sldId id="346" r:id="rId15"/>
    <p:sldId id="268" r:id="rId16"/>
    <p:sldId id="350" r:id="rId17"/>
    <p:sldId id="347" r:id="rId18"/>
    <p:sldId id="348" r:id="rId19"/>
    <p:sldId id="349" r:id="rId20"/>
    <p:sldId id="352" r:id="rId21"/>
    <p:sldId id="271" r:id="rId22"/>
    <p:sldId id="273" r:id="rId23"/>
    <p:sldId id="353" r:id="rId24"/>
    <p:sldId id="354" r:id="rId25"/>
    <p:sldId id="355" r:id="rId26"/>
    <p:sldId id="356" r:id="rId27"/>
    <p:sldId id="357" r:id="rId28"/>
    <p:sldId id="278" r:id="rId29"/>
    <p:sldId id="358" r:id="rId30"/>
    <p:sldId id="359" r:id="rId31"/>
    <p:sldId id="360" r:id="rId32"/>
    <p:sldId id="361" r:id="rId33"/>
    <p:sldId id="362" r:id="rId34"/>
    <p:sldId id="363" r:id="rId35"/>
    <p:sldId id="294" r:id="rId36"/>
    <p:sldId id="295" r:id="rId37"/>
    <p:sldId id="296" r:id="rId38"/>
    <p:sldId id="297" r:id="rId39"/>
    <p:sldId id="298" r:id="rId40"/>
    <p:sldId id="299" r:id="rId41"/>
    <p:sldId id="301" r:id="rId42"/>
    <p:sldId id="302" r:id="rId43"/>
    <p:sldId id="332" r:id="rId44"/>
    <p:sldId id="317" r:id="rId45"/>
    <p:sldId id="319" r:id="rId46"/>
    <p:sldId id="320" r:id="rId47"/>
    <p:sldId id="321" r:id="rId48"/>
    <p:sldId id="322" r:id="rId49"/>
    <p:sldId id="323" r:id="rId50"/>
    <p:sldId id="324" r:id="rId51"/>
    <p:sldId id="325" r:id="rId52"/>
    <p:sldId id="326" r:id="rId53"/>
    <p:sldId id="327" r:id="rId54"/>
    <p:sldId id="328" r:id="rId55"/>
    <p:sldId id="329" r:id="rId56"/>
    <p:sldId id="330" r:id="rId57"/>
    <p:sldId id="331" r:id="rId58"/>
    <p:sldId id="364" r:id="rId59"/>
    <p:sldId id="374" r:id="rId60"/>
    <p:sldId id="371" r:id="rId61"/>
    <p:sldId id="372" r:id="rId62"/>
    <p:sldId id="373" r:id="rId63"/>
    <p:sldId id="366" r:id="rId64"/>
    <p:sldId id="367" r:id="rId65"/>
    <p:sldId id="368" r:id="rId66"/>
    <p:sldId id="369" r:id="rId67"/>
    <p:sldId id="370" r:id="rId68"/>
    <p:sldId id="312" r:id="rId69"/>
    <p:sldId id="343" r:id="rId70"/>
    <p:sldId id="351" r:id="rId71"/>
    <p:sldId id="313" r:id="rId7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74" d="100"/>
          <a:sy n="74" d="100"/>
        </p:scale>
        <p:origin x="-13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slide" Target="slides/slide66.xml"/><Relationship Id="rId68" Type="http://schemas.openxmlformats.org/officeDocument/2006/relationships/slide" Target="slides/slide67.xml"/><Relationship Id="rId69" Type="http://schemas.openxmlformats.org/officeDocument/2006/relationships/slide" Target="slides/slide6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70" Type="http://schemas.openxmlformats.org/officeDocument/2006/relationships/slide" Target="slides/slide69.xml"/><Relationship Id="rId71" Type="http://schemas.openxmlformats.org/officeDocument/2006/relationships/slide" Target="slides/slide70.xml"/><Relationship Id="rId72" Type="http://schemas.openxmlformats.org/officeDocument/2006/relationships/slide" Target="slides/slide71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73" Type="http://schemas.openxmlformats.org/officeDocument/2006/relationships/notesMaster" Target="notesMasters/notesMaster1.xml"/><Relationship Id="rId74" Type="http://schemas.openxmlformats.org/officeDocument/2006/relationships/printerSettings" Target="printerSettings/printerSettings1.bin"/><Relationship Id="rId75" Type="http://schemas.openxmlformats.org/officeDocument/2006/relationships/presProps" Target="presProps.xml"/><Relationship Id="rId76" Type="http://schemas.openxmlformats.org/officeDocument/2006/relationships/viewProps" Target="viewProps.xml"/><Relationship Id="rId77" Type="http://schemas.openxmlformats.org/officeDocument/2006/relationships/theme" Target="theme/theme1.xml"/><Relationship Id="rId78" Type="http://schemas.openxmlformats.org/officeDocument/2006/relationships/tableStyles" Target="tableStyles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6DB9CF-056C-B34E-8EE1-CDF7DE634E98}" type="datetimeFigureOut">
              <a:rPr lang="en-US" smtClean="0"/>
              <a:pPr/>
              <a:t>11/7/10</a:t>
            </a:fld>
            <a:endParaRPr lang="pt-B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CEFF41-7CAD-3D4C-84C8-A9045224D45B}" type="slidenum">
              <a:rPr lang="pt-BR" smtClean="0"/>
              <a:pPr/>
              <a:t>‹#›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EFF41-7CAD-3D4C-84C8-A9045224D45B}" type="slidenum">
              <a:rPr lang="pt-BR" smtClean="0"/>
              <a:pPr/>
              <a:t>1</a:t>
            </a:fld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EFF41-7CAD-3D4C-84C8-A9045224D45B}" type="slidenum">
              <a:rPr lang="pt-BR" smtClean="0"/>
              <a:pPr/>
              <a:t>2</a:t>
            </a:fld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EFF41-7CAD-3D4C-84C8-A9045224D45B}" type="slidenum">
              <a:rPr lang="pt-BR" smtClean="0"/>
              <a:pPr/>
              <a:t>3</a:t>
            </a:fld>
            <a:endParaRPr 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EFF41-7CAD-3D4C-84C8-A9045224D45B}" type="slidenum">
              <a:rPr lang="pt-BR" smtClean="0"/>
              <a:pPr/>
              <a:t>4</a:t>
            </a:fld>
            <a:endParaRPr lang="pt-B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EFF41-7CAD-3D4C-84C8-A9045224D45B}" type="slidenum">
              <a:rPr lang="pt-BR" smtClean="0"/>
              <a:pPr/>
              <a:t>5</a:t>
            </a:fld>
            <a:endParaRPr lang="pt-B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EFF41-7CAD-3D4C-84C8-A9045224D45B}" type="slidenum">
              <a:rPr lang="pt-BR" smtClean="0"/>
              <a:pPr/>
              <a:t>6</a:t>
            </a:fld>
            <a:endParaRPr lang="pt-B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EFF41-7CAD-3D4C-84C8-A9045224D45B}" type="slidenum">
              <a:rPr lang="pt-BR" smtClean="0"/>
              <a:pPr/>
              <a:t>7</a:t>
            </a:fld>
            <a:endParaRPr lang="pt-B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EFF41-7CAD-3D4C-84C8-A9045224D45B}" type="slidenum">
              <a:rPr lang="pt-BR" smtClean="0"/>
              <a:pPr/>
              <a:t>8</a:t>
            </a:fld>
            <a:endParaRPr lang="pt-B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EFF41-7CAD-3D4C-84C8-A9045224D45B}" type="slidenum">
              <a:rPr lang="pt-BR" smtClean="0"/>
              <a:pPr/>
              <a:t>9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0F9CE-3DB3-8F4A-AA60-E099AAD98F0D}" type="datetimeFigureOut">
              <a:rPr lang="en-US" smtClean="0"/>
              <a:pPr/>
              <a:t>11/7/10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D8689-2A84-0743-B623-F5B1BC592F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0F9CE-3DB3-8F4A-AA60-E099AAD98F0D}" type="datetimeFigureOut">
              <a:rPr lang="en-US" smtClean="0"/>
              <a:pPr/>
              <a:t>11/7/10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D8689-2A84-0743-B623-F5B1BC592F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0F9CE-3DB3-8F4A-AA60-E099AAD98F0D}" type="datetimeFigureOut">
              <a:rPr lang="en-US" smtClean="0"/>
              <a:pPr/>
              <a:t>11/7/10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D8689-2A84-0743-B623-F5B1BC592F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0F9CE-3DB3-8F4A-AA60-E099AAD98F0D}" type="datetimeFigureOut">
              <a:rPr lang="en-US" smtClean="0"/>
              <a:pPr/>
              <a:t>11/7/10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D8689-2A84-0743-B623-F5B1BC592F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0F9CE-3DB3-8F4A-AA60-E099AAD98F0D}" type="datetimeFigureOut">
              <a:rPr lang="en-US" smtClean="0"/>
              <a:pPr/>
              <a:t>11/7/10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D8689-2A84-0743-B623-F5B1BC592F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0F9CE-3DB3-8F4A-AA60-E099AAD98F0D}" type="datetimeFigureOut">
              <a:rPr lang="en-US" smtClean="0"/>
              <a:pPr/>
              <a:t>11/7/10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D8689-2A84-0743-B623-F5B1BC592F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0F9CE-3DB3-8F4A-AA60-E099AAD98F0D}" type="datetimeFigureOut">
              <a:rPr lang="en-US" smtClean="0"/>
              <a:pPr/>
              <a:t>11/7/10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D8689-2A84-0743-B623-F5B1BC592F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0F9CE-3DB3-8F4A-AA60-E099AAD98F0D}" type="datetimeFigureOut">
              <a:rPr lang="en-US" smtClean="0"/>
              <a:pPr/>
              <a:t>11/7/10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D8689-2A84-0743-B623-F5B1BC592F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0F9CE-3DB3-8F4A-AA60-E099AAD98F0D}" type="datetimeFigureOut">
              <a:rPr lang="en-US" smtClean="0"/>
              <a:pPr/>
              <a:t>11/7/10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D8689-2A84-0743-B623-F5B1BC592F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0F9CE-3DB3-8F4A-AA60-E099AAD98F0D}" type="datetimeFigureOut">
              <a:rPr lang="en-US" smtClean="0"/>
              <a:pPr/>
              <a:t>11/7/10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D8689-2A84-0743-B623-F5B1BC592F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0F9CE-3DB3-8F4A-AA60-E099AAD98F0D}" type="datetimeFigureOut">
              <a:rPr lang="en-US" smtClean="0"/>
              <a:pPr/>
              <a:t>11/7/10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D8689-2A84-0743-B623-F5B1BC592F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0F9CE-3DB3-8F4A-AA60-E099AAD98F0D}" type="datetimeFigureOut">
              <a:rPr lang="en-US" smtClean="0"/>
              <a:pPr/>
              <a:t>11/7/10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2D8689-2A84-0743-B623-F5B1BC592FD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78873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Programação</a:t>
            </a:r>
            <a:r>
              <a:rPr lang="en-US" dirty="0" smtClean="0"/>
              <a:t> </a:t>
            </a:r>
            <a:r>
              <a:rPr lang="en-US" dirty="0" err="1" smtClean="0"/>
              <a:t>Paralela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Ambientes</a:t>
            </a:r>
            <a:r>
              <a:rPr lang="en-US" dirty="0" smtClean="0"/>
              <a:t> </a:t>
            </a:r>
            <a:r>
              <a:rPr lang="en-US" dirty="0" err="1" smtClean="0"/>
              <a:t>Computacionais</a:t>
            </a:r>
            <a:r>
              <a:rPr lang="en-US" dirty="0" smtClean="0"/>
              <a:t> </a:t>
            </a:r>
            <a:r>
              <a:rPr lang="en-US" dirty="0" err="1" smtClean="0"/>
              <a:t>Heterogêneos</a:t>
            </a:r>
            <a:r>
              <a:rPr lang="en-US" dirty="0" smtClean="0"/>
              <a:t> com </a:t>
            </a:r>
            <a:r>
              <a:rPr lang="en-US" dirty="0" err="1" smtClean="0"/>
              <a:t>OpenCL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10002"/>
            <a:ext cx="7772400" cy="2483555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César L. B. </a:t>
            </a:r>
            <a:r>
              <a:rPr lang="en-US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Silveira</a:t>
            </a:r>
            <a:endParaRPr lang="en-US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Prof. Dr. </a:t>
            </a:r>
            <a:r>
              <a:rPr lang="en-US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Luiz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G. </a:t>
            </a:r>
            <a:r>
              <a:rPr lang="en-US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da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Silveira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Jr.</a:t>
            </a:r>
          </a:p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Prof. Dr. </a:t>
            </a:r>
            <a:r>
              <a:rPr lang="en-US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Gerson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Geraldo H. </a:t>
            </a:r>
            <a:r>
              <a:rPr lang="en-US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Cavalheiro</a:t>
            </a:r>
            <a:endParaRPr lang="en-US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08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de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novembro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de 2010</a:t>
            </a: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Arquitetura</a:t>
            </a:r>
            <a:r>
              <a:rPr lang="en-US" dirty="0" smtClean="0"/>
              <a:t> </a:t>
            </a:r>
            <a:r>
              <a:rPr lang="en-US" dirty="0" err="1" smtClean="0"/>
              <a:t>OpenCL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Arquitetura</a:t>
            </a:r>
            <a:r>
              <a:rPr lang="en-US" dirty="0" smtClean="0"/>
              <a:t> </a:t>
            </a:r>
            <a:r>
              <a:rPr lang="en-US" dirty="0" err="1" smtClean="0"/>
              <a:t>abstrata</a:t>
            </a:r>
            <a:r>
              <a:rPr lang="en-US" dirty="0" smtClean="0"/>
              <a:t> de </a:t>
            </a:r>
            <a:r>
              <a:rPr lang="en-US" dirty="0" err="1" smtClean="0"/>
              <a:t>baixo</a:t>
            </a:r>
            <a:r>
              <a:rPr lang="en-US" dirty="0" smtClean="0"/>
              <a:t> </a:t>
            </a:r>
            <a:r>
              <a:rPr lang="en-US" dirty="0" err="1" smtClean="0"/>
              <a:t>nível</a:t>
            </a:r>
            <a:endParaRPr lang="en-US" dirty="0" smtClean="0"/>
          </a:p>
          <a:p>
            <a:r>
              <a:rPr lang="en-US" dirty="0" err="1" smtClean="0"/>
              <a:t>Implementações</a:t>
            </a:r>
            <a:r>
              <a:rPr lang="en-US" dirty="0" smtClean="0"/>
              <a:t> </a:t>
            </a:r>
            <a:r>
              <a:rPr lang="en-US" dirty="0" err="1" smtClean="0"/>
              <a:t>mapeiam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entidades</a:t>
            </a:r>
            <a:r>
              <a:rPr lang="en-US" dirty="0" smtClean="0"/>
              <a:t> </a:t>
            </a:r>
            <a:r>
              <a:rPr lang="en-US" dirty="0" err="1" smtClean="0"/>
              <a:t>físicas</a:t>
            </a:r>
            <a:endParaRPr lang="en-US" dirty="0" smtClean="0"/>
          </a:p>
          <a:p>
            <a:r>
              <a:rPr lang="en-US" dirty="0" err="1" smtClean="0"/>
              <a:t>Quatro</a:t>
            </a:r>
            <a:r>
              <a:rPr lang="en-US" dirty="0" smtClean="0"/>
              <a:t> </a:t>
            </a:r>
            <a:r>
              <a:rPr lang="en-US" dirty="0" err="1" smtClean="0"/>
              <a:t>modelos</a:t>
            </a:r>
            <a:endParaRPr lang="en-US" dirty="0" smtClean="0"/>
          </a:p>
          <a:p>
            <a:pPr lvl="1"/>
            <a:r>
              <a:rPr lang="en-US" dirty="0" err="1" smtClean="0"/>
              <a:t>Plataforma</a:t>
            </a:r>
            <a:endParaRPr lang="en-US" dirty="0" smtClean="0"/>
          </a:p>
          <a:p>
            <a:pPr lvl="1"/>
            <a:r>
              <a:rPr lang="en-US" dirty="0" err="1" smtClean="0"/>
              <a:t>Execução</a:t>
            </a:r>
            <a:endParaRPr lang="en-US" dirty="0" smtClean="0"/>
          </a:p>
          <a:p>
            <a:pPr lvl="1"/>
            <a:r>
              <a:rPr lang="en-US" dirty="0" err="1" smtClean="0"/>
              <a:t>Programação</a:t>
            </a:r>
            <a:endParaRPr lang="en-US" dirty="0" smtClean="0"/>
          </a:p>
          <a:p>
            <a:pPr lvl="1"/>
            <a:r>
              <a:rPr lang="en-US" dirty="0" err="1" smtClean="0"/>
              <a:t>Memória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Arquitetura</a:t>
            </a:r>
            <a:r>
              <a:rPr lang="en-US" dirty="0" smtClean="0"/>
              <a:t> </a:t>
            </a:r>
            <a:r>
              <a:rPr lang="en-US" dirty="0" err="1" smtClean="0"/>
              <a:t>OpenCL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Modelo</a:t>
            </a:r>
            <a:r>
              <a:rPr lang="en-US" dirty="0" smtClean="0"/>
              <a:t> de </a:t>
            </a:r>
            <a:r>
              <a:rPr lang="en-US" dirty="0" err="1" smtClean="0"/>
              <a:t>plataforma</a:t>
            </a:r>
            <a:endParaRPr lang="en-US" dirty="0" smtClean="0"/>
          </a:p>
          <a:p>
            <a:pPr lvl="1"/>
            <a:r>
              <a:rPr lang="en-US" dirty="0" err="1" smtClean="0"/>
              <a:t>Descreve</a:t>
            </a:r>
            <a:r>
              <a:rPr lang="en-US" dirty="0" smtClean="0"/>
              <a:t> </a:t>
            </a:r>
            <a:r>
              <a:rPr lang="en-US" dirty="0" err="1" smtClean="0"/>
              <a:t>e</a:t>
            </a:r>
            <a:r>
              <a:rPr lang="en-US" dirty="0" err="1" smtClean="0"/>
              <a:t>ntidades</a:t>
            </a:r>
            <a:r>
              <a:rPr lang="en-US" dirty="0" smtClean="0"/>
              <a:t> </a:t>
            </a:r>
            <a:r>
              <a:rPr lang="en-US" dirty="0" smtClean="0"/>
              <a:t>do </a:t>
            </a:r>
            <a:r>
              <a:rPr lang="en-US" dirty="0" err="1" smtClean="0"/>
              <a:t>ambiente</a:t>
            </a:r>
            <a:r>
              <a:rPr lang="en-US" dirty="0" smtClean="0"/>
              <a:t> </a:t>
            </a:r>
            <a:r>
              <a:rPr lang="en-US" dirty="0" err="1" smtClean="0"/>
              <a:t>OpenCL</a:t>
            </a:r>
            <a:endParaRPr lang="en-US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Arquitetura </a:t>
            </a:r>
            <a:r>
              <a:rPr lang="pt-BR" dirty="0" err="1" smtClean="0"/>
              <a:t>OpenCL</a:t>
            </a:r>
            <a:endParaRPr lang="pt-BR" dirty="0"/>
          </a:p>
        </p:txBody>
      </p:sp>
      <p:grpSp>
        <p:nvGrpSpPr>
          <p:cNvPr id="12" name="Group 11"/>
          <p:cNvGrpSpPr/>
          <p:nvPr/>
        </p:nvGrpSpPr>
        <p:grpSpPr>
          <a:xfrm>
            <a:off x="457200" y="1334373"/>
            <a:ext cx="8332584" cy="4804587"/>
            <a:chOff x="457200" y="1832043"/>
            <a:chExt cx="8332584" cy="4448914"/>
          </a:xfrm>
        </p:grpSpPr>
        <p:sp>
          <p:nvSpPr>
            <p:cNvPr id="6" name="Rectangle 5"/>
            <p:cNvSpPr/>
            <p:nvPr/>
          </p:nvSpPr>
          <p:spPr>
            <a:xfrm>
              <a:off x="457200" y="1870558"/>
              <a:ext cx="8229600" cy="4410399"/>
            </a:xfrm>
            <a:prstGeom prst="rect">
              <a:avLst/>
            </a:prstGeom>
            <a:solidFill>
              <a:schemeClr val="tx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6781622" y="1832043"/>
              <a:ext cx="2008162" cy="4844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800" dirty="0" smtClean="0">
                  <a:solidFill>
                    <a:srgbClr val="FFFFFF"/>
                  </a:solidFill>
                </a:rPr>
                <a:t>Hospedeiro</a:t>
              </a:r>
              <a:endParaRPr lang="pt-BR" sz="280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700190" y="1956363"/>
            <a:ext cx="7805777" cy="3934253"/>
            <a:chOff x="700190" y="2454032"/>
            <a:chExt cx="7805777" cy="3934253"/>
          </a:xfrm>
        </p:grpSpPr>
        <p:grpSp>
          <p:nvGrpSpPr>
            <p:cNvPr id="44" name="Group 43"/>
            <p:cNvGrpSpPr/>
            <p:nvPr/>
          </p:nvGrpSpPr>
          <p:grpSpPr>
            <a:xfrm>
              <a:off x="1460699" y="2454032"/>
              <a:ext cx="6949265" cy="3363180"/>
              <a:chOff x="1596231" y="2522681"/>
              <a:chExt cx="6402086" cy="2900224"/>
            </a:xfrm>
          </p:grpSpPr>
          <p:sp>
            <p:nvSpPr>
              <p:cNvPr id="45" name="Snip Single Corner Rectangle 44"/>
              <p:cNvSpPr/>
              <p:nvPr/>
            </p:nvSpPr>
            <p:spPr>
              <a:xfrm>
                <a:off x="1596231" y="2522681"/>
                <a:ext cx="6402086" cy="2900224"/>
              </a:xfrm>
              <a:prstGeom prst="snip1Rect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46" name="TextBox 45"/>
              <p:cNvSpPr txBox="1"/>
              <p:nvPr/>
            </p:nvSpPr>
            <p:spPr>
              <a:xfrm>
                <a:off x="1630554" y="2557003"/>
                <a:ext cx="1888015" cy="3981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2400" dirty="0" smtClean="0">
                    <a:solidFill>
                      <a:schemeClr val="bg1">
                        <a:lumMod val="50000"/>
                      </a:schemeClr>
                    </a:solidFill>
                  </a:rPr>
                  <a:t>Dispositivo</a:t>
                </a:r>
                <a:endParaRPr lang="pt-BR" sz="2400" dirty="0">
                  <a:solidFill>
                    <a:schemeClr val="bg1">
                      <a:lumMod val="50000"/>
                    </a:schemeClr>
                  </a:solidFill>
                </a:endParaRPr>
              </a:p>
            </p:txBody>
          </p:sp>
        </p:grpSp>
        <p:grpSp>
          <p:nvGrpSpPr>
            <p:cNvPr id="15" name="Group 14"/>
            <p:cNvGrpSpPr/>
            <p:nvPr/>
          </p:nvGrpSpPr>
          <p:grpSpPr>
            <a:xfrm>
              <a:off x="700190" y="3025105"/>
              <a:ext cx="6949265" cy="3363180"/>
              <a:chOff x="1596231" y="2522681"/>
              <a:chExt cx="6402086" cy="2900224"/>
            </a:xfrm>
          </p:grpSpPr>
          <p:sp>
            <p:nvSpPr>
              <p:cNvPr id="16" name="Snip Single Corner Rectangle 15"/>
              <p:cNvSpPr/>
              <p:nvPr/>
            </p:nvSpPr>
            <p:spPr>
              <a:xfrm>
                <a:off x="1596231" y="2522681"/>
                <a:ext cx="6402086" cy="2900224"/>
              </a:xfrm>
              <a:prstGeom prst="snip1Rect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1630554" y="2557003"/>
                <a:ext cx="1888015" cy="3981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2400" dirty="0" smtClean="0"/>
                  <a:t>Dispositivo</a:t>
                </a:r>
                <a:endParaRPr lang="pt-BR" sz="2400" dirty="0"/>
              </a:p>
            </p:txBody>
          </p:sp>
        </p:grpSp>
        <p:sp>
          <p:nvSpPr>
            <p:cNvPr id="18" name="TextBox 17"/>
            <p:cNvSpPr txBox="1"/>
            <p:nvPr/>
          </p:nvSpPr>
          <p:spPr>
            <a:xfrm rot="19373990">
              <a:off x="7570092" y="3944858"/>
              <a:ext cx="935875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3200" b="1" spc="600" dirty="0" smtClean="0"/>
                <a:t>...</a:t>
              </a:r>
              <a:endParaRPr lang="pt-BR" sz="3200" b="1" spc="600" dirty="0"/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820249" y="3128738"/>
            <a:ext cx="6721386" cy="2598783"/>
            <a:chOff x="820249" y="3626407"/>
            <a:chExt cx="6721386" cy="2598783"/>
          </a:xfrm>
        </p:grpSpPr>
        <p:grpSp>
          <p:nvGrpSpPr>
            <p:cNvPr id="48" name="Group 47"/>
            <p:cNvGrpSpPr/>
            <p:nvPr/>
          </p:nvGrpSpPr>
          <p:grpSpPr>
            <a:xfrm>
              <a:off x="820249" y="3626407"/>
              <a:ext cx="3096690" cy="2598783"/>
              <a:chOff x="820249" y="3626407"/>
              <a:chExt cx="3096690" cy="2598783"/>
            </a:xfrm>
          </p:grpSpPr>
          <p:sp>
            <p:nvSpPr>
              <p:cNvPr id="21" name="Round Same Side Corner Rectangle 20"/>
              <p:cNvSpPr/>
              <p:nvPr/>
            </p:nvSpPr>
            <p:spPr>
              <a:xfrm>
                <a:off x="820249" y="3626407"/>
                <a:ext cx="3096690" cy="2598783"/>
              </a:xfrm>
              <a:prstGeom prst="round2SameRect">
                <a:avLst/>
              </a:prstGeom>
            </p:spPr>
            <p:style>
              <a:lnRef idx="3">
                <a:schemeClr val="lt1"/>
              </a:lnRef>
              <a:fillRef idx="1">
                <a:schemeClr val="accent4"/>
              </a:fillRef>
              <a:effectRef idx="1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820249" y="3628384"/>
                <a:ext cx="309669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2000" dirty="0" smtClean="0">
                    <a:solidFill>
                      <a:schemeClr val="bg1"/>
                    </a:solidFill>
                  </a:rPr>
                  <a:t>Unidade de Computa</a:t>
                </a:r>
                <a:r>
                  <a:rPr lang="pt-BR" sz="2000" dirty="0" smtClean="0">
                    <a:solidFill>
                      <a:schemeClr val="bg1"/>
                    </a:solidFill>
                  </a:rPr>
                  <a:t>ção</a:t>
                </a:r>
                <a:endParaRPr lang="pt-BR" sz="2000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49" name="Group 48"/>
            <p:cNvGrpSpPr/>
            <p:nvPr/>
          </p:nvGrpSpPr>
          <p:grpSpPr>
            <a:xfrm>
              <a:off x="4444945" y="3626407"/>
              <a:ext cx="3096690" cy="2598783"/>
              <a:chOff x="4444945" y="3626407"/>
              <a:chExt cx="3096690" cy="2598783"/>
            </a:xfrm>
          </p:grpSpPr>
          <p:sp>
            <p:nvSpPr>
              <p:cNvPr id="34" name="Round Same Side Corner Rectangle 33"/>
              <p:cNvSpPr/>
              <p:nvPr/>
            </p:nvSpPr>
            <p:spPr>
              <a:xfrm>
                <a:off x="4444945" y="3626407"/>
                <a:ext cx="3096690" cy="2598783"/>
              </a:xfrm>
              <a:prstGeom prst="round2SameRect">
                <a:avLst/>
              </a:prstGeom>
            </p:spPr>
            <p:style>
              <a:lnRef idx="3">
                <a:schemeClr val="lt1"/>
              </a:lnRef>
              <a:fillRef idx="1">
                <a:schemeClr val="accent4"/>
              </a:fillRef>
              <a:effectRef idx="1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35" name="TextBox 34"/>
              <p:cNvSpPr txBox="1"/>
              <p:nvPr/>
            </p:nvSpPr>
            <p:spPr>
              <a:xfrm>
                <a:off x="4444945" y="3628384"/>
                <a:ext cx="309669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2000" dirty="0" smtClean="0">
                    <a:solidFill>
                      <a:schemeClr val="bg1"/>
                    </a:solidFill>
                  </a:rPr>
                  <a:t>Unidade de Computa</a:t>
                </a:r>
                <a:r>
                  <a:rPr lang="pt-BR" sz="2000" dirty="0" smtClean="0">
                    <a:solidFill>
                      <a:schemeClr val="bg1"/>
                    </a:solidFill>
                  </a:rPr>
                  <a:t>ção</a:t>
                </a:r>
                <a:endParaRPr lang="pt-BR" sz="2000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43" name="TextBox 42"/>
            <p:cNvSpPr txBox="1"/>
            <p:nvPr/>
          </p:nvSpPr>
          <p:spPr>
            <a:xfrm>
              <a:off x="3916939" y="4781953"/>
              <a:ext cx="52800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2800" dirty="0" smtClean="0"/>
                <a:t>...</a:t>
              </a:r>
              <a:endParaRPr lang="pt-BR" sz="2800" dirty="0"/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820249" y="3543449"/>
            <a:ext cx="6721386" cy="2084636"/>
            <a:chOff x="820249" y="4041118"/>
            <a:chExt cx="6721386" cy="2084636"/>
          </a:xfrm>
        </p:grpSpPr>
        <p:grpSp>
          <p:nvGrpSpPr>
            <p:cNvPr id="27" name="Group 26"/>
            <p:cNvGrpSpPr/>
            <p:nvPr/>
          </p:nvGrpSpPr>
          <p:grpSpPr>
            <a:xfrm>
              <a:off x="951936" y="4041118"/>
              <a:ext cx="2807651" cy="896110"/>
              <a:chOff x="1041366" y="4202110"/>
              <a:chExt cx="2807651" cy="896110"/>
            </a:xfrm>
          </p:grpSpPr>
          <p:sp>
            <p:nvSpPr>
              <p:cNvPr id="24" name="Rounded Rectangle 23"/>
              <p:cNvSpPr/>
              <p:nvPr/>
            </p:nvSpPr>
            <p:spPr>
              <a:xfrm>
                <a:off x="1041366" y="4202110"/>
                <a:ext cx="2807651" cy="896110"/>
              </a:xfrm>
              <a:prstGeom prst="round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1041366" y="4296614"/>
                <a:ext cx="2807651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dirty="0" smtClean="0"/>
                  <a:t>Elemento de</a:t>
                </a:r>
              </a:p>
              <a:p>
                <a:pPr algn="ctr"/>
                <a:r>
                  <a:rPr lang="pt-BR" dirty="0" smtClean="0"/>
                  <a:t>Processamento</a:t>
                </a:r>
                <a:endParaRPr lang="pt-BR" dirty="0"/>
              </a:p>
            </p:txBody>
          </p:sp>
        </p:grpSp>
        <p:grpSp>
          <p:nvGrpSpPr>
            <p:cNvPr id="28" name="Group 27"/>
            <p:cNvGrpSpPr/>
            <p:nvPr/>
          </p:nvGrpSpPr>
          <p:grpSpPr>
            <a:xfrm>
              <a:off x="951936" y="5229644"/>
              <a:ext cx="2807651" cy="896110"/>
              <a:chOff x="1041366" y="4202110"/>
              <a:chExt cx="2807651" cy="896110"/>
            </a:xfrm>
          </p:grpSpPr>
          <p:sp>
            <p:nvSpPr>
              <p:cNvPr id="29" name="Rounded Rectangle 28"/>
              <p:cNvSpPr/>
              <p:nvPr/>
            </p:nvSpPr>
            <p:spPr>
              <a:xfrm>
                <a:off x="1041366" y="4202110"/>
                <a:ext cx="2807651" cy="896110"/>
              </a:xfrm>
              <a:prstGeom prst="round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1041366" y="4296614"/>
                <a:ext cx="2807651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dirty="0" smtClean="0"/>
                  <a:t>Elemento de</a:t>
                </a:r>
              </a:p>
              <a:p>
                <a:pPr algn="ctr"/>
                <a:r>
                  <a:rPr lang="pt-BR" dirty="0" smtClean="0"/>
                  <a:t>Processamento</a:t>
                </a:r>
                <a:endParaRPr lang="pt-BR" dirty="0"/>
              </a:p>
            </p:txBody>
          </p:sp>
        </p:grpSp>
        <p:sp>
          <p:nvSpPr>
            <p:cNvPr id="31" name="TextBox 30"/>
            <p:cNvSpPr txBox="1"/>
            <p:nvPr/>
          </p:nvSpPr>
          <p:spPr>
            <a:xfrm>
              <a:off x="820249" y="4706424"/>
              <a:ext cx="309669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2800" dirty="0" smtClean="0">
                  <a:solidFill>
                    <a:srgbClr val="FFFFFF"/>
                  </a:solidFill>
                </a:rPr>
                <a:t>...</a:t>
              </a:r>
              <a:endParaRPr lang="pt-BR" sz="2800" dirty="0">
                <a:solidFill>
                  <a:srgbClr val="FFFFFF"/>
                </a:solidFill>
              </a:endParaRPr>
            </a:p>
          </p:txBody>
        </p:sp>
        <p:grpSp>
          <p:nvGrpSpPr>
            <p:cNvPr id="36" name="Group 26"/>
            <p:cNvGrpSpPr/>
            <p:nvPr/>
          </p:nvGrpSpPr>
          <p:grpSpPr>
            <a:xfrm>
              <a:off x="4576632" y="4041118"/>
              <a:ext cx="2807651" cy="896110"/>
              <a:chOff x="1041366" y="4202110"/>
              <a:chExt cx="2807651" cy="896110"/>
            </a:xfrm>
          </p:grpSpPr>
          <p:sp>
            <p:nvSpPr>
              <p:cNvPr id="41" name="Rounded Rectangle 40"/>
              <p:cNvSpPr/>
              <p:nvPr/>
            </p:nvSpPr>
            <p:spPr>
              <a:xfrm>
                <a:off x="1041366" y="4202110"/>
                <a:ext cx="2807651" cy="896110"/>
              </a:xfrm>
              <a:prstGeom prst="round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42" name="TextBox 41"/>
              <p:cNvSpPr txBox="1"/>
              <p:nvPr/>
            </p:nvSpPr>
            <p:spPr>
              <a:xfrm>
                <a:off x="1041366" y="4296614"/>
                <a:ext cx="2807651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dirty="0" smtClean="0"/>
                  <a:t>Elemento de</a:t>
                </a:r>
              </a:p>
              <a:p>
                <a:pPr algn="ctr"/>
                <a:r>
                  <a:rPr lang="pt-BR" dirty="0" smtClean="0"/>
                  <a:t>Processamento</a:t>
                </a:r>
                <a:endParaRPr lang="pt-BR" dirty="0"/>
              </a:p>
            </p:txBody>
          </p:sp>
        </p:grpSp>
        <p:grpSp>
          <p:nvGrpSpPr>
            <p:cNvPr id="37" name="Group 27"/>
            <p:cNvGrpSpPr/>
            <p:nvPr/>
          </p:nvGrpSpPr>
          <p:grpSpPr>
            <a:xfrm>
              <a:off x="4576632" y="5229644"/>
              <a:ext cx="2807651" cy="896110"/>
              <a:chOff x="1041366" y="4202110"/>
              <a:chExt cx="2807651" cy="896110"/>
            </a:xfrm>
          </p:grpSpPr>
          <p:sp>
            <p:nvSpPr>
              <p:cNvPr id="39" name="Rounded Rectangle 38"/>
              <p:cNvSpPr/>
              <p:nvPr/>
            </p:nvSpPr>
            <p:spPr>
              <a:xfrm>
                <a:off x="1041366" y="4202110"/>
                <a:ext cx="2807651" cy="896110"/>
              </a:xfrm>
              <a:prstGeom prst="round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40" name="TextBox 39"/>
              <p:cNvSpPr txBox="1"/>
              <p:nvPr/>
            </p:nvSpPr>
            <p:spPr>
              <a:xfrm>
                <a:off x="1041366" y="4296614"/>
                <a:ext cx="2807651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dirty="0" smtClean="0"/>
                  <a:t>Elemento de</a:t>
                </a:r>
              </a:p>
              <a:p>
                <a:pPr algn="ctr"/>
                <a:r>
                  <a:rPr lang="pt-BR" dirty="0" smtClean="0"/>
                  <a:t>Processamento</a:t>
                </a:r>
                <a:endParaRPr lang="pt-BR" dirty="0"/>
              </a:p>
            </p:txBody>
          </p:sp>
        </p:grpSp>
        <p:sp>
          <p:nvSpPr>
            <p:cNvPr id="38" name="TextBox 37"/>
            <p:cNvSpPr txBox="1"/>
            <p:nvPr/>
          </p:nvSpPr>
          <p:spPr>
            <a:xfrm>
              <a:off x="4444945" y="4706424"/>
              <a:ext cx="309669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2800" dirty="0" smtClean="0">
                  <a:solidFill>
                    <a:srgbClr val="FFFFFF"/>
                  </a:solidFill>
                </a:rPr>
                <a:t>...</a:t>
              </a:r>
              <a:endParaRPr lang="pt-BR" sz="2800" dirty="0">
                <a:solidFill>
                  <a:srgbClr val="FFFFFF"/>
                </a:solidFill>
              </a:endParaRPr>
            </a:p>
          </p:txBody>
        </p:sp>
      </p:grpSp>
      <p:sp>
        <p:nvSpPr>
          <p:cNvPr id="54" name="TextBox 53"/>
          <p:cNvSpPr txBox="1"/>
          <p:nvPr/>
        </p:nvSpPr>
        <p:spPr>
          <a:xfrm>
            <a:off x="457200" y="6138960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dirty="0" smtClean="0"/>
              <a:t>Modelo de Plataforma</a:t>
            </a:r>
            <a:endParaRPr lang="pt-BR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Arquitetura</a:t>
            </a:r>
            <a:r>
              <a:rPr lang="en-US" dirty="0" smtClean="0"/>
              <a:t> </a:t>
            </a:r>
            <a:r>
              <a:rPr lang="en-US" dirty="0" err="1" smtClean="0"/>
              <a:t>OpenCL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Modelo</a:t>
            </a:r>
            <a:r>
              <a:rPr lang="en-US" dirty="0" smtClean="0"/>
              <a:t> de </a:t>
            </a:r>
            <a:r>
              <a:rPr lang="en-US" dirty="0" err="1" smtClean="0"/>
              <a:t>execução</a:t>
            </a:r>
            <a:endParaRPr lang="en-US" dirty="0" smtClean="0"/>
          </a:p>
          <a:p>
            <a:pPr lvl="1"/>
            <a:r>
              <a:rPr lang="en-US" dirty="0" err="1" smtClean="0"/>
              <a:t>Descreve</a:t>
            </a:r>
            <a:r>
              <a:rPr lang="en-US" dirty="0" smtClean="0"/>
              <a:t> </a:t>
            </a:r>
            <a:r>
              <a:rPr lang="en-US" dirty="0" err="1" smtClean="0"/>
              <a:t>instanciação</a:t>
            </a:r>
            <a:r>
              <a:rPr lang="en-US" dirty="0" smtClean="0"/>
              <a:t> </a:t>
            </a:r>
            <a:r>
              <a:rPr lang="en-US" dirty="0" err="1" smtClean="0"/>
              <a:t>e</a:t>
            </a:r>
            <a:r>
              <a:rPr lang="en-US" dirty="0" smtClean="0"/>
              <a:t> </a:t>
            </a:r>
            <a:r>
              <a:rPr lang="en-US" dirty="0" err="1" smtClean="0"/>
              <a:t>identificação</a:t>
            </a:r>
            <a:r>
              <a:rPr lang="en-US" dirty="0" smtClean="0"/>
              <a:t> de </a:t>
            </a:r>
            <a:r>
              <a:rPr lang="en-US" i="1" dirty="0" smtClean="0"/>
              <a:t>kernels</a:t>
            </a:r>
            <a:endParaRPr lang="en-US" i="1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Arquitetura </a:t>
            </a:r>
            <a:r>
              <a:rPr lang="pt-BR" dirty="0" err="1" smtClean="0"/>
              <a:t>OpenCL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Modelo de execu</a:t>
            </a:r>
            <a:r>
              <a:rPr lang="pt-BR" dirty="0" smtClean="0"/>
              <a:t>ção</a:t>
            </a:r>
          </a:p>
          <a:p>
            <a:pPr lvl="1"/>
            <a:r>
              <a:rPr lang="pt-BR" dirty="0" smtClean="0"/>
              <a:t>Espaços de índices</a:t>
            </a:r>
            <a:endParaRPr lang="pt-BR" dirty="0"/>
          </a:p>
        </p:txBody>
      </p:sp>
      <p:grpSp>
        <p:nvGrpSpPr>
          <p:cNvPr id="19" name="Group 18"/>
          <p:cNvGrpSpPr/>
          <p:nvPr/>
        </p:nvGrpSpPr>
        <p:grpSpPr>
          <a:xfrm>
            <a:off x="457200" y="4255946"/>
            <a:ext cx="2179798" cy="1775976"/>
            <a:chOff x="457200" y="4255946"/>
            <a:chExt cx="2179798" cy="1775976"/>
          </a:xfrm>
        </p:grpSpPr>
        <p:cxnSp>
          <p:nvCxnSpPr>
            <p:cNvPr id="6" name="Straight Connector 5"/>
            <p:cNvCxnSpPr/>
            <p:nvPr/>
          </p:nvCxnSpPr>
          <p:spPr>
            <a:xfrm rot="10800000">
              <a:off x="457200" y="4255946"/>
              <a:ext cx="2179798" cy="3"/>
            </a:xfrm>
            <a:prstGeom prst="line">
              <a:avLst/>
            </a:prstGeom>
            <a:ln w="88900" cap="flat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978335" y="5508702"/>
              <a:ext cx="99549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2800" dirty="0" smtClean="0"/>
                <a:t>1D</a:t>
              </a:r>
              <a:endParaRPr lang="pt-BR" sz="2800" dirty="0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3467080" y="3140479"/>
            <a:ext cx="2179799" cy="2891443"/>
            <a:chOff x="3467080" y="3140479"/>
            <a:chExt cx="2179799" cy="2891443"/>
          </a:xfrm>
        </p:grpSpPr>
        <p:sp>
          <p:nvSpPr>
            <p:cNvPr id="14" name="Rectangle 13"/>
            <p:cNvSpPr/>
            <p:nvPr/>
          </p:nvSpPr>
          <p:spPr>
            <a:xfrm>
              <a:off x="3467080" y="3140479"/>
              <a:ext cx="2179799" cy="2179799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3997085" y="5508702"/>
              <a:ext cx="99549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2800" dirty="0" smtClean="0"/>
                <a:t>2</a:t>
              </a:r>
              <a:r>
                <a:rPr lang="pt-BR" sz="2800" dirty="0" smtClean="0"/>
                <a:t>D</a:t>
              </a:r>
              <a:endParaRPr lang="pt-BR" sz="2800" dirty="0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6507001" y="3140479"/>
            <a:ext cx="2179799" cy="2891443"/>
            <a:chOff x="6507001" y="3140479"/>
            <a:chExt cx="2179799" cy="2891443"/>
          </a:xfrm>
        </p:grpSpPr>
        <p:sp>
          <p:nvSpPr>
            <p:cNvPr id="15" name="Cube 14"/>
            <p:cNvSpPr/>
            <p:nvPr/>
          </p:nvSpPr>
          <p:spPr>
            <a:xfrm>
              <a:off x="6507001" y="3140479"/>
              <a:ext cx="2179799" cy="2179799"/>
            </a:xfrm>
            <a:prstGeom prst="cub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794778" y="5508702"/>
              <a:ext cx="99549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2800" dirty="0" smtClean="0"/>
                <a:t>3</a:t>
              </a:r>
              <a:r>
                <a:rPr lang="pt-BR" sz="2800" dirty="0" smtClean="0"/>
                <a:t>D</a:t>
              </a:r>
              <a:endParaRPr lang="pt-BR" sz="28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ounded Rectangle 31"/>
          <p:cNvSpPr/>
          <p:nvPr/>
        </p:nvSpPr>
        <p:spPr>
          <a:xfrm>
            <a:off x="3577144" y="1650182"/>
            <a:ext cx="4320000" cy="4320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Arquitetura</a:t>
            </a:r>
            <a:r>
              <a:rPr lang="en-US" dirty="0" smtClean="0"/>
              <a:t> </a:t>
            </a:r>
            <a:r>
              <a:rPr lang="en-US" dirty="0" err="1" smtClean="0"/>
              <a:t>OpenCL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6069211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dirty="0" smtClean="0"/>
              <a:t>Modelo de execu</a:t>
            </a:r>
            <a:r>
              <a:rPr lang="pt-BR" sz="2800" dirty="0" smtClean="0"/>
              <a:t>ção: </a:t>
            </a:r>
            <a:r>
              <a:rPr lang="pt-BR" sz="2800" dirty="0" smtClean="0"/>
              <a:t>i</a:t>
            </a:r>
            <a:r>
              <a:rPr lang="pt-BR" sz="2800" dirty="0" smtClean="0"/>
              <a:t>tens e grupos de trabalho</a:t>
            </a:r>
            <a:endParaRPr lang="pt-BR" sz="2800" dirty="0"/>
          </a:p>
        </p:txBody>
      </p:sp>
      <p:grpSp>
        <p:nvGrpSpPr>
          <p:cNvPr id="45" name="Group 44"/>
          <p:cNvGrpSpPr/>
          <p:nvPr/>
        </p:nvGrpSpPr>
        <p:grpSpPr>
          <a:xfrm>
            <a:off x="457200" y="1882726"/>
            <a:ext cx="7201886" cy="3852860"/>
            <a:chOff x="457200" y="1721734"/>
            <a:chExt cx="7201886" cy="3852860"/>
          </a:xfrm>
        </p:grpSpPr>
        <p:grpSp>
          <p:nvGrpSpPr>
            <p:cNvPr id="34" name="Group 33"/>
            <p:cNvGrpSpPr/>
            <p:nvPr/>
          </p:nvGrpSpPr>
          <p:grpSpPr>
            <a:xfrm>
              <a:off x="3804280" y="1721734"/>
              <a:ext cx="3854806" cy="3852860"/>
              <a:chOff x="2659576" y="1721734"/>
              <a:chExt cx="3854806" cy="3852860"/>
            </a:xfrm>
          </p:grpSpPr>
          <p:sp>
            <p:nvSpPr>
              <p:cNvPr id="28" name="Rounded Rectangle 27"/>
              <p:cNvSpPr/>
              <p:nvPr/>
            </p:nvSpPr>
            <p:spPr>
              <a:xfrm>
                <a:off x="2659576" y="1721734"/>
                <a:ext cx="1872000" cy="1872000"/>
              </a:xfrm>
              <a:prstGeom prst="roundRect">
                <a:avLst/>
              </a:prstGeom>
              <a:noFill/>
              <a:ln w="635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9" name="Rounded Rectangle 28"/>
              <p:cNvSpPr/>
              <p:nvPr/>
            </p:nvSpPr>
            <p:spPr>
              <a:xfrm>
                <a:off x="4642382" y="1721734"/>
                <a:ext cx="1872000" cy="1872000"/>
              </a:xfrm>
              <a:prstGeom prst="roundRect">
                <a:avLst/>
              </a:prstGeom>
              <a:noFill/>
              <a:ln w="635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30" name="Rounded Rectangle 29"/>
              <p:cNvSpPr/>
              <p:nvPr/>
            </p:nvSpPr>
            <p:spPr>
              <a:xfrm>
                <a:off x="2659576" y="3702594"/>
                <a:ext cx="1872000" cy="1872000"/>
              </a:xfrm>
              <a:prstGeom prst="roundRect">
                <a:avLst/>
              </a:prstGeom>
              <a:noFill/>
              <a:ln w="635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31" name="Rounded Rectangle 30"/>
              <p:cNvSpPr/>
              <p:nvPr/>
            </p:nvSpPr>
            <p:spPr>
              <a:xfrm>
                <a:off x="4642382" y="3702594"/>
                <a:ext cx="1872000" cy="1872000"/>
              </a:xfrm>
              <a:prstGeom prst="roundRect">
                <a:avLst/>
              </a:prstGeom>
              <a:noFill/>
              <a:ln w="635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42" name="TextBox 41"/>
            <p:cNvSpPr txBox="1"/>
            <p:nvPr/>
          </p:nvSpPr>
          <p:spPr>
            <a:xfrm>
              <a:off x="457200" y="4557746"/>
              <a:ext cx="2654890" cy="8925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2600" dirty="0" smtClean="0"/>
                <a:t>Grupo de trabalho</a:t>
              </a:r>
            </a:p>
            <a:p>
              <a:pPr algn="ctr"/>
              <a:r>
                <a:rPr lang="pt-BR" sz="2600" dirty="0" smtClean="0"/>
                <a:t>(</a:t>
              </a:r>
              <a:r>
                <a:rPr lang="pt-BR" sz="2600" dirty="0" err="1" smtClean="0"/>
                <a:t>work-group</a:t>
              </a:r>
              <a:r>
                <a:rPr lang="pt-BR" sz="2600" dirty="0" smtClean="0"/>
                <a:t>)</a:t>
              </a:r>
              <a:endParaRPr lang="pt-BR" sz="2600" dirty="0"/>
            </a:p>
          </p:txBody>
        </p:sp>
        <p:cxnSp>
          <p:nvCxnSpPr>
            <p:cNvPr id="44" name="Straight Connector 43"/>
            <p:cNvCxnSpPr>
              <a:stCxn id="42" idx="3"/>
              <a:endCxn id="30" idx="1"/>
            </p:cNvCxnSpPr>
            <p:nvPr/>
          </p:nvCxnSpPr>
          <p:spPr>
            <a:xfrm flipV="1">
              <a:off x="3112090" y="4638594"/>
              <a:ext cx="692190" cy="36542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9" name="Group 48"/>
          <p:cNvGrpSpPr/>
          <p:nvPr/>
        </p:nvGrpSpPr>
        <p:grpSpPr>
          <a:xfrm>
            <a:off x="457200" y="2021394"/>
            <a:ext cx="7055986" cy="3569744"/>
            <a:chOff x="457200" y="2021394"/>
            <a:chExt cx="7055986" cy="3569744"/>
          </a:xfrm>
        </p:grpSpPr>
        <p:sp>
          <p:nvSpPr>
            <p:cNvPr id="8" name="Rectangle 7"/>
            <p:cNvSpPr/>
            <p:nvPr/>
          </p:nvSpPr>
          <p:spPr>
            <a:xfrm>
              <a:off x="3962798" y="2021394"/>
              <a:ext cx="720000" cy="7200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pt-BR"/>
            </a:p>
          </p:txBody>
        </p:sp>
        <p:sp>
          <p:nvSpPr>
            <p:cNvPr id="9" name="Rectangle 8"/>
            <p:cNvSpPr/>
            <p:nvPr/>
          </p:nvSpPr>
          <p:spPr>
            <a:xfrm>
              <a:off x="4835198" y="2021394"/>
              <a:ext cx="720000" cy="7200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pt-BR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5904344" y="2021394"/>
              <a:ext cx="720000" cy="7200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pt-BR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776744" y="2021394"/>
              <a:ext cx="720000" cy="7200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pt-BR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3962798" y="2893794"/>
              <a:ext cx="720000" cy="7200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pt-BR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4835198" y="2893794"/>
              <a:ext cx="720000" cy="7200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pt-BR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5904344" y="2893794"/>
              <a:ext cx="720000" cy="7200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pt-BR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776744" y="2893794"/>
              <a:ext cx="720000" cy="7200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pt-BR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3962798" y="3998738"/>
              <a:ext cx="720000" cy="7200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pt-BR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4835198" y="3998738"/>
              <a:ext cx="720000" cy="7200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pt-BR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920786" y="3998738"/>
              <a:ext cx="720000" cy="7200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pt-BR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793186" y="3998738"/>
              <a:ext cx="720000" cy="7200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pt-BR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3962798" y="4871138"/>
              <a:ext cx="720000" cy="7200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pt-BR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4835198" y="4871138"/>
              <a:ext cx="720000" cy="7200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pt-BR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5920786" y="4871138"/>
              <a:ext cx="720000" cy="7200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pt-BR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6793186" y="4871138"/>
              <a:ext cx="720000" cy="7200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pt-BR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457200" y="2741394"/>
              <a:ext cx="2432440" cy="8925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2600" dirty="0" smtClean="0"/>
                <a:t>Item de trabalho</a:t>
              </a:r>
            </a:p>
            <a:p>
              <a:pPr algn="ctr"/>
              <a:r>
                <a:rPr lang="pt-BR" sz="2600" dirty="0" smtClean="0"/>
                <a:t>(work-item)</a:t>
              </a:r>
              <a:endParaRPr lang="pt-BR" sz="2600" dirty="0"/>
            </a:p>
          </p:txBody>
        </p:sp>
        <p:cxnSp>
          <p:nvCxnSpPr>
            <p:cNvPr id="41" name="Straight Connector 40"/>
            <p:cNvCxnSpPr>
              <a:stCxn id="37" idx="3"/>
              <a:endCxn id="8" idx="1"/>
            </p:cNvCxnSpPr>
            <p:nvPr/>
          </p:nvCxnSpPr>
          <p:spPr>
            <a:xfrm flipV="1">
              <a:off x="2889640" y="2381394"/>
              <a:ext cx="1073158" cy="80627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Arquitetura </a:t>
            </a:r>
            <a:r>
              <a:rPr lang="pt-BR" dirty="0" err="1" smtClean="0"/>
              <a:t>OpenCL</a:t>
            </a:r>
            <a:endParaRPr lang="pt-BR" dirty="0"/>
          </a:p>
        </p:txBody>
      </p:sp>
      <p:grpSp>
        <p:nvGrpSpPr>
          <p:cNvPr id="16" name="Group 15"/>
          <p:cNvGrpSpPr/>
          <p:nvPr/>
        </p:nvGrpSpPr>
        <p:grpSpPr>
          <a:xfrm>
            <a:off x="4790545" y="3795823"/>
            <a:ext cx="3153452" cy="1672550"/>
            <a:chOff x="2927644" y="4266435"/>
            <a:chExt cx="3153452" cy="1672550"/>
          </a:xfrm>
        </p:grpSpPr>
        <p:sp>
          <p:nvSpPr>
            <p:cNvPr id="5" name="Snip Single Corner Rectangle 4"/>
            <p:cNvSpPr/>
            <p:nvPr/>
          </p:nvSpPr>
          <p:spPr>
            <a:xfrm>
              <a:off x="2927644" y="4266435"/>
              <a:ext cx="3153452" cy="1672550"/>
            </a:xfrm>
            <a:prstGeom prst="snip1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2999188" y="4506112"/>
              <a:ext cx="3081907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>
                  <a:latin typeface="Monaco"/>
                  <a:cs typeface="Monaco"/>
                </a:rPr>
                <a:t>__</a:t>
              </a:r>
              <a:r>
                <a:rPr lang="pt-BR" dirty="0" err="1" smtClean="0">
                  <a:latin typeface="Monaco"/>
                  <a:cs typeface="Monaco"/>
                </a:rPr>
                <a:t>kernel</a:t>
              </a:r>
              <a:r>
                <a:rPr lang="pt-BR" dirty="0" smtClean="0">
                  <a:latin typeface="Monaco"/>
                  <a:cs typeface="Monaco"/>
                </a:rPr>
                <a:t> </a:t>
              </a:r>
              <a:r>
                <a:rPr lang="pt-BR" dirty="0" err="1" smtClean="0">
                  <a:latin typeface="Monaco"/>
                  <a:cs typeface="Monaco"/>
                </a:rPr>
                <a:t>void</a:t>
              </a:r>
              <a:r>
                <a:rPr lang="pt-BR" dirty="0" smtClean="0">
                  <a:latin typeface="Monaco"/>
                  <a:cs typeface="Monaco"/>
                </a:rPr>
                <a:t> f(...)</a:t>
              </a:r>
            </a:p>
            <a:p>
              <a:r>
                <a:rPr lang="pt-BR" dirty="0" smtClean="0">
                  <a:latin typeface="Monaco"/>
                  <a:cs typeface="Monaco"/>
                </a:rPr>
                <a:t>{</a:t>
              </a:r>
            </a:p>
            <a:p>
              <a:r>
                <a:rPr lang="pt-BR" dirty="0" smtClean="0">
                  <a:latin typeface="Monaco"/>
                  <a:cs typeface="Monaco"/>
                </a:rPr>
                <a:t>    ...</a:t>
              </a:r>
              <a:endParaRPr lang="pt-BR" dirty="0">
                <a:latin typeface="Monaco"/>
                <a:cs typeface="Monaco"/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958003" y="2065069"/>
            <a:ext cx="2613531" cy="2068351"/>
            <a:chOff x="671827" y="1699406"/>
            <a:chExt cx="2613531" cy="2068351"/>
          </a:xfrm>
        </p:grpSpPr>
        <p:sp>
          <p:nvSpPr>
            <p:cNvPr id="3" name="Rectangle 2"/>
            <p:cNvSpPr/>
            <p:nvPr/>
          </p:nvSpPr>
          <p:spPr>
            <a:xfrm>
              <a:off x="1258592" y="1699406"/>
              <a:ext cx="1440000" cy="14400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671827" y="3244537"/>
              <a:ext cx="261353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2800" dirty="0" smtClean="0"/>
                <a:t>Item de trabalho</a:t>
              </a:r>
              <a:endParaRPr lang="pt-BR" sz="2800" dirty="0"/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5782077" y="5575701"/>
            <a:ext cx="11703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 err="1" smtClean="0"/>
              <a:t>Kernel</a:t>
            </a:r>
            <a:endParaRPr lang="pt-BR" sz="2800" dirty="0"/>
          </a:p>
        </p:txBody>
      </p:sp>
      <p:cxnSp>
        <p:nvCxnSpPr>
          <p:cNvPr id="11" name="Shape 10"/>
          <p:cNvCxnSpPr/>
          <p:nvPr/>
        </p:nvCxnSpPr>
        <p:spPr>
          <a:xfrm>
            <a:off x="2984768" y="2785069"/>
            <a:ext cx="3382503" cy="1010754"/>
          </a:xfrm>
          <a:prstGeom prst="bentConnector2">
            <a:avLst/>
          </a:prstGeom>
          <a:ln>
            <a:solidFill>
              <a:schemeClr val="tx1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923652" y="2323404"/>
            <a:ext cx="21339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 smtClean="0"/>
              <a:t>Inst</a:t>
            </a:r>
            <a:r>
              <a:rPr lang="pt-BR" sz="2400" dirty="0" smtClean="0"/>
              <a:t>ância</a:t>
            </a:r>
            <a:endParaRPr lang="pt-B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ounded Rectangle 31"/>
          <p:cNvSpPr/>
          <p:nvPr/>
        </p:nvSpPr>
        <p:spPr>
          <a:xfrm>
            <a:off x="3577144" y="1735987"/>
            <a:ext cx="4320000" cy="4320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Arquitetura</a:t>
            </a:r>
            <a:r>
              <a:rPr lang="en-US" dirty="0" smtClean="0"/>
              <a:t> </a:t>
            </a:r>
            <a:r>
              <a:rPr lang="en-US" dirty="0" err="1" smtClean="0"/>
              <a:t>OpenCL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6120694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dirty="0" smtClean="0"/>
              <a:t>Modelo de execu</a:t>
            </a:r>
            <a:r>
              <a:rPr lang="pt-BR" sz="2800" dirty="0" smtClean="0"/>
              <a:t>ção: i</a:t>
            </a:r>
            <a:r>
              <a:rPr lang="pt-BR" sz="2800" dirty="0" smtClean="0"/>
              <a:t>dentificadores</a:t>
            </a:r>
            <a:endParaRPr lang="pt-BR" sz="2800" dirty="0"/>
          </a:p>
        </p:txBody>
      </p:sp>
      <p:sp>
        <p:nvSpPr>
          <p:cNvPr id="28" name="Rounded Rectangle 27"/>
          <p:cNvSpPr/>
          <p:nvPr/>
        </p:nvSpPr>
        <p:spPr>
          <a:xfrm>
            <a:off x="3804280" y="1968531"/>
            <a:ext cx="1872000" cy="1872000"/>
          </a:xfrm>
          <a:prstGeom prst="roundRect">
            <a:avLst/>
          </a:prstGeom>
          <a:noFill/>
          <a:ln w="63500"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9" name="Rounded Rectangle 28"/>
          <p:cNvSpPr/>
          <p:nvPr/>
        </p:nvSpPr>
        <p:spPr>
          <a:xfrm>
            <a:off x="5787086" y="1968531"/>
            <a:ext cx="1872000" cy="1872000"/>
          </a:xfrm>
          <a:prstGeom prst="roundRect">
            <a:avLst/>
          </a:prstGeom>
          <a:noFill/>
          <a:ln w="63500"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0" name="Rounded Rectangle 29"/>
          <p:cNvSpPr/>
          <p:nvPr/>
        </p:nvSpPr>
        <p:spPr>
          <a:xfrm>
            <a:off x="3804280" y="3949391"/>
            <a:ext cx="1872000" cy="1872000"/>
          </a:xfrm>
          <a:prstGeom prst="roundRect">
            <a:avLst/>
          </a:prstGeom>
          <a:noFill/>
          <a:ln w="63500"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1" name="Rounded Rectangle 30"/>
          <p:cNvSpPr/>
          <p:nvPr/>
        </p:nvSpPr>
        <p:spPr>
          <a:xfrm>
            <a:off x="5787086" y="3949391"/>
            <a:ext cx="1872000" cy="1872000"/>
          </a:xfrm>
          <a:prstGeom prst="roundRect">
            <a:avLst/>
          </a:prstGeom>
          <a:noFill/>
          <a:ln w="63500"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Rectangle 7"/>
          <p:cNvSpPr/>
          <p:nvPr/>
        </p:nvSpPr>
        <p:spPr>
          <a:xfrm>
            <a:off x="3962798" y="2107199"/>
            <a:ext cx="720000" cy="7200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/>
          </a:p>
        </p:txBody>
      </p:sp>
      <p:sp>
        <p:nvSpPr>
          <p:cNvPr id="9" name="Rectangle 8"/>
          <p:cNvSpPr/>
          <p:nvPr/>
        </p:nvSpPr>
        <p:spPr>
          <a:xfrm>
            <a:off x="4835198" y="2107199"/>
            <a:ext cx="720000" cy="7200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/>
          </a:p>
        </p:txBody>
      </p:sp>
      <p:sp>
        <p:nvSpPr>
          <p:cNvPr id="10" name="Rectangle 9"/>
          <p:cNvSpPr/>
          <p:nvPr/>
        </p:nvSpPr>
        <p:spPr>
          <a:xfrm>
            <a:off x="5904344" y="2107199"/>
            <a:ext cx="720000" cy="7200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/>
          </a:p>
        </p:txBody>
      </p:sp>
      <p:sp>
        <p:nvSpPr>
          <p:cNvPr id="11" name="Rectangle 10"/>
          <p:cNvSpPr/>
          <p:nvPr/>
        </p:nvSpPr>
        <p:spPr>
          <a:xfrm>
            <a:off x="6776744" y="2107199"/>
            <a:ext cx="720000" cy="7200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/>
          </a:p>
        </p:txBody>
      </p:sp>
      <p:sp>
        <p:nvSpPr>
          <p:cNvPr id="14" name="Rectangle 13"/>
          <p:cNvSpPr/>
          <p:nvPr/>
        </p:nvSpPr>
        <p:spPr>
          <a:xfrm>
            <a:off x="3962798" y="2979599"/>
            <a:ext cx="720000" cy="7200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/>
          </a:p>
        </p:txBody>
      </p:sp>
      <p:sp>
        <p:nvSpPr>
          <p:cNvPr id="15" name="Rectangle 14"/>
          <p:cNvSpPr/>
          <p:nvPr/>
        </p:nvSpPr>
        <p:spPr>
          <a:xfrm>
            <a:off x="4835198" y="2979599"/>
            <a:ext cx="720000" cy="7200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/>
          </a:p>
        </p:txBody>
      </p:sp>
      <p:sp>
        <p:nvSpPr>
          <p:cNvPr id="16" name="Rectangle 15"/>
          <p:cNvSpPr/>
          <p:nvPr/>
        </p:nvSpPr>
        <p:spPr>
          <a:xfrm>
            <a:off x="5904344" y="2979599"/>
            <a:ext cx="720000" cy="7200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/>
          </a:p>
        </p:txBody>
      </p:sp>
      <p:sp>
        <p:nvSpPr>
          <p:cNvPr id="17" name="Rectangle 16"/>
          <p:cNvSpPr/>
          <p:nvPr/>
        </p:nvSpPr>
        <p:spPr>
          <a:xfrm>
            <a:off x="6776744" y="2979599"/>
            <a:ext cx="720000" cy="7200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/>
          </a:p>
        </p:txBody>
      </p:sp>
      <p:sp>
        <p:nvSpPr>
          <p:cNvPr id="19" name="Rectangle 18"/>
          <p:cNvSpPr/>
          <p:nvPr/>
        </p:nvSpPr>
        <p:spPr>
          <a:xfrm>
            <a:off x="3962798" y="4084543"/>
            <a:ext cx="720000" cy="7200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/>
          </a:p>
        </p:txBody>
      </p:sp>
      <p:sp>
        <p:nvSpPr>
          <p:cNvPr id="20" name="Rectangle 19"/>
          <p:cNvSpPr/>
          <p:nvPr/>
        </p:nvSpPr>
        <p:spPr>
          <a:xfrm>
            <a:off x="4835198" y="4084543"/>
            <a:ext cx="720000" cy="7200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/>
          </a:p>
        </p:txBody>
      </p:sp>
      <p:sp>
        <p:nvSpPr>
          <p:cNvPr id="21" name="Rectangle 20"/>
          <p:cNvSpPr/>
          <p:nvPr/>
        </p:nvSpPr>
        <p:spPr>
          <a:xfrm>
            <a:off x="5920786" y="4084543"/>
            <a:ext cx="720000" cy="7200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/>
          </a:p>
        </p:txBody>
      </p:sp>
      <p:sp>
        <p:nvSpPr>
          <p:cNvPr id="22" name="Rectangle 21"/>
          <p:cNvSpPr/>
          <p:nvPr/>
        </p:nvSpPr>
        <p:spPr>
          <a:xfrm>
            <a:off x="6793186" y="4084543"/>
            <a:ext cx="720000" cy="7200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/>
          </a:p>
        </p:txBody>
      </p:sp>
      <p:sp>
        <p:nvSpPr>
          <p:cNvPr id="24" name="Rectangle 23"/>
          <p:cNvSpPr/>
          <p:nvPr/>
        </p:nvSpPr>
        <p:spPr>
          <a:xfrm>
            <a:off x="3962798" y="4956943"/>
            <a:ext cx="720000" cy="7200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/>
          </a:p>
        </p:txBody>
      </p:sp>
      <p:sp>
        <p:nvSpPr>
          <p:cNvPr id="25" name="Rectangle 24"/>
          <p:cNvSpPr/>
          <p:nvPr/>
        </p:nvSpPr>
        <p:spPr>
          <a:xfrm>
            <a:off x="4835198" y="4956943"/>
            <a:ext cx="720000" cy="7200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/>
          </a:p>
        </p:txBody>
      </p:sp>
      <p:sp>
        <p:nvSpPr>
          <p:cNvPr id="26" name="Rectangle 25"/>
          <p:cNvSpPr/>
          <p:nvPr/>
        </p:nvSpPr>
        <p:spPr>
          <a:xfrm>
            <a:off x="5920786" y="4956943"/>
            <a:ext cx="720000" cy="7200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/>
          </a:p>
        </p:txBody>
      </p:sp>
      <p:sp>
        <p:nvSpPr>
          <p:cNvPr id="27" name="Rectangle 26"/>
          <p:cNvSpPr/>
          <p:nvPr/>
        </p:nvSpPr>
        <p:spPr>
          <a:xfrm>
            <a:off x="6793186" y="4956943"/>
            <a:ext cx="720000" cy="7200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/>
          </a:p>
        </p:txBody>
      </p:sp>
      <p:grpSp>
        <p:nvGrpSpPr>
          <p:cNvPr id="38" name="Group 37"/>
          <p:cNvGrpSpPr/>
          <p:nvPr/>
        </p:nvGrpSpPr>
        <p:grpSpPr>
          <a:xfrm>
            <a:off x="4545488" y="1151211"/>
            <a:ext cx="3763587" cy="3994503"/>
            <a:chOff x="4545488" y="1151211"/>
            <a:chExt cx="3763587" cy="3994503"/>
          </a:xfrm>
        </p:grpSpPr>
        <p:sp>
          <p:nvSpPr>
            <p:cNvPr id="33" name="TextBox 32"/>
            <p:cNvSpPr txBox="1"/>
            <p:nvPr/>
          </p:nvSpPr>
          <p:spPr>
            <a:xfrm>
              <a:off x="4545488" y="1151211"/>
              <a:ext cx="411931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3200" dirty="0" smtClean="0"/>
                <a:t>0</a:t>
              </a:r>
              <a:endParaRPr lang="pt-BR" sz="3200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487034" y="1151211"/>
              <a:ext cx="411931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3200" dirty="0" smtClean="0"/>
                <a:t>1</a:t>
              </a:r>
              <a:endParaRPr lang="pt-BR" sz="3200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7897144" y="2603455"/>
              <a:ext cx="411931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3200" dirty="0" smtClean="0"/>
                <a:t>0</a:t>
              </a:r>
              <a:endParaRPr lang="pt-BR" sz="3200" dirty="0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7897144" y="4560938"/>
              <a:ext cx="411931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3200" dirty="0" smtClean="0"/>
                <a:t>1</a:t>
              </a:r>
              <a:endParaRPr lang="pt-BR" sz="3200" dirty="0"/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457200" y="2827199"/>
            <a:ext cx="5329886" cy="1169551"/>
            <a:chOff x="457200" y="2827199"/>
            <a:chExt cx="5329886" cy="1169551"/>
          </a:xfrm>
        </p:grpSpPr>
        <p:sp>
          <p:nvSpPr>
            <p:cNvPr id="39" name="TextBox 38"/>
            <p:cNvSpPr txBox="1"/>
            <p:nvPr/>
          </p:nvSpPr>
          <p:spPr>
            <a:xfrm>
              <a:off x="457200" y="2827199"/>
              <a:ext cx="2872572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2600" dirty="0" smtClean="0"/>
                <a:t>G</a:t>
              </a:r>
              <a:r>
                <a:rPr lang="pt-BR" sz="2600" dirty="0" smtClean="0"/>
                <a:t>rupo de trabalho:</a:t>
              </a:r>
            </a:p>
            <a:p>
              <a:pPr algn="ctr"/>
              <a:endParaRPr lang="pt-BR" sz="1000" dirty="0" smtClean="0"/>
            </a:p>
            <a:p>
              <a:pPr algn="ctr"/>
              <a:r>
                <a:rPr lang="pt-BR" sz="3200" dirty="0" smtClean="0"/>
                <a:t>(1, 0)</a:t>
              </a:r>
              <a:endParaRPr lang="pt-BR" sz="3200" dirty="0"/>
            </a:p>
          </p:txBody>
        </p:sp>
        <p:cxnSp>
          <p:nvCxnSpPr>
            <p:cNvPr id="43" name="Straight Connector 42"/>
            <p:cNvCxnSpPr>
              <a:stCxn id="39" idx="3"/>
              <a:endCxn id="29" idx="1"/>
            </p:cNvCxnSpPr>
            <p:nvPr/>
          </p:nvCxnSpPr>
          <p:spPr>
            <a:xfrm flipV="1">
              <a:off x="3329772" y="2904531"/>
              <a:ext cx="2457314" cy="50744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ounded Rectangle 31"/>
          <p:cNvSpPr/>
          <p:nvPr/>
        </p:nvSpPr>
        <p:spPr>
          <a:xfrm>
            <a:off x="3577144" y="1735987"/>
            <a:ext cx="4320000" cy="4320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Arquitetura</a:t>
            </a:r>
            <a:r>
              <a:rPr lang="en-US" dirty="0" smtClean="0"/>
              <a:t> </a:t>
            </a:r>
            <a:r>
              <a:rPr lang="en-US" dirty="0" err="1" smtClean="0"/>
              <a:t>OpenCL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6120694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dirty="0" smtClean="0"/>
              <a:t>Modelo de execu</a:t>
            </a:r>
            <a:r>
              <a:rPr lang="pt-BR" sz="2800" dirty="0" smtClean="0"/>
              <a:t>ção: i</a:t>
            </a:r>
            <a:r>
              <a:rPr lang="pt-BR" sz="2800" dirty="0" smtClean="0"/>
              <a:t>dentificadores</a:t>
            </a:r>
            <a:endParaRPr lang="pt-BR" sz="2800" dirty="0"/>
          </a:p>
        </p:txBody>
      </p:sp>
      <p:sp>
        <p:nvSpPr>
          <p:cNvPr id="28" name="Rounded Rectangle 27"/>
          <p:cNvSpPr/>
          <p:nvPr/>
        </p:nvSpPr>
        <p:spPr>
          <a:xfrm>
            <a:off x="3804280" y="1968531"/>
            <a:ext cx="1872000" cy="1872000"/>
          </a:xfrm>
          <a:prstGeom prst="roundRect">
            <a:avLst/>
          </a:prstGeom>
          <a:noFill/>
          <a:ln w="63500"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9" name="Rounded Rectangle 28"/>
          <p:cNvSpPr/>
          <p:nvPr/>
        </p:nvSpPr>
        <p:spPr>
          <a:xfrm>
            <a:off x="5787086" y="1968531"/>
            <a:ext cx="1872000" cy="1872000"/>
          </a:xfrm>
          <a:prstGeom prst="roundRect">
            <a:avLst/>
          </a:prstGeom>
          <a:noFill/>
          <a:ln w="63500"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0" name="Rounded Rectangle 29"/>
          <p:cNvSpPr/>
          <p:nvPr/>
        </p:nvSpPr>
        <p:spPr>
          <a:xfrm>
            <a:off x="3804280" y="3949391"/>
            <a:ext cx="1872000" cy="1872000"/>
          </a:xfrm>
          <a:prstGeom prst="roundRect">
            <a:avLst/>
          </a:prstGeom>
          <a:noFill/>
          <a:ln w="63500"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1" name="Rounded Rectangle 30"/>
          <p:cNvSpPr/>
          <p:nvPr/>
        </p:nvSpPr>
        <p:spPr>
          <a:xfrm>
            <a:off x="5787086" y="3949391"/>
            <a:ext cx="1872000" cy="1872000"/>
          </a:xfrm>
          <a:prstGeom prst="roundRect">
            <a:avLst/>
          </a:prstGeom>
          <a:noFill/>
          <a:ln w="63500"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Rectangle 7"/>
          <p:cNvSpPr/>
          <p:nvPr/>
        </p:nvSpPr>
        <p:spPr>
          <a:xfrm>
            <a:off x="3962798" y="2107199"/>
            <a:ext cx="720000" cy="7200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/>
          </a:p>
        </p:txBody>
      </p:sp>
      <p:sp>
        <p:nvSpPr>
          <p:cNvPr id="9" name="Rectangle 8"/>
          <p:cNvSpPr/>
          <p:nvPr/>
        </p:nvSpPr>
        <p:spPr>
          <a:xfrm>
            <a:off x="4835198" y="2107199"/>
            <a:ext cx="720000" cy="7200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/>
          </a:p>
        </p:txBody>
      </p:sp>
      <p:sp>
        <p:nvSpPr>
          <p:cNvPr id="10" name="Rectangle 9"/>
          <p:cNvSpPr/>
          <p:nvPr/>
        </p:nvSpPr>
        <p:spPr>
          <a:xfrm>
            <a:off x="5904344" y="2107199"/>
            <a:ext cx="720000" cy="7200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/>
          </a:p>
        </p:txBody>
      </p:sp>
      <p:sp>
        <p:nvSpPr>
          <p:cNvPr id="11" name="Rectangle 10"/>
          <p:cNvSpPr/>
          <p:nvPr/>
        </p:nvSpPr>
        <p:spPr>
          <a:xfrm>
            <a:off x="6776744" y="2107199"/>
            <a:ext cx="720000" cy="7200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/>
          </a:p>
        </p:txBody>
      </p:sp>
      <p:sp>
        <p:nvSpPr>
          <p:cNvPr id="14" name="Rectangle 13"/>
          <p:cNvSpPr/>
          <p:nvPr/>
        </p:nvSpPr>
        <p:spPr>
          <a:xfrm>
            <a:off x="3962798" y="2979599"/>
            <a:ext cx="720000" cy="7200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/>
          </a:p>
        </p:txBody>
      </p:sp>
      <p:sp>
        <p:nvSpPr>
          <p:cNvPr id="15" name="Rectangle 14"/>
          <p:cNvSpPr/>
          <p:nvPr/>
        </p:nvSpPr>
        <p:spPr>
          <a:xfrm>
            <a:off x="4835198" y="2979599"/>
            <a:ext cx="720000" cy="7200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/>
          </a:p>
        </p:txBody>
      </p:sp>
      <p:sp>
        <p:nvSpPr>
          <p:cNvPr id="16" name="Rectangle 15"/>
          <p:cNvSpPr/>
          <p:nvPr/>
        </p:nvSpPr>
        <p:spPr>
          <a:xfrm>
            <a:off x="5904344" y="2979599"/>
            <a:ext cx="720000" cy="7200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/>
          </a:p>
        </p:txBody>
      </p:sp>
      <p:sp>
        <p:nvSpPr>
          <p:cNvPr id="17" name="Rectangle 16"/>
          <p:cNvSpPr/>
          <p:nvPr/>
        </p:nvSpPr>
        <p:spPr>
          <a:xfrm>
            <a:off x="6776744" y="2979599"/>
            <a:ext cx="720000" cy="7200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/>
          </a:p>
        </p:txBody>
      </p:sp>
      <p:sp>
        <p:nvSpPr>
          <p:cNvPr id="19" name="Rectangle 18"/>
          <p:cNvSpPr/>
          <p:nvPr/>
        </p:nvSpPr>
        <p:spPr>
          <a:xfrm>
            <a:off x="3962798" y="4084543"/>
            <a:ext cx="720000" cy="7200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/>
          </a:p>
        </p:txBody>
      </p:sp>
      <p:sp>
        <p:nvSpPr>
          <p:cNvPr id="20" name="Rectangle 19"/>
          <p:cNvSpPr/>
          <p:nvPr/>
        </p:nvSpPr>
        <p:spPr>
          <a:xfrm>
            <a:off x="4835198" y="4084543"/>
            <a:ext cx="720000" cy="7200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/>
          </a:p>
        </p:txBody>
      </p:sp>
      <p:sp>
        <p:nvSpPr>
          <p:cNvPr id="21" name="Rectangle 20"/>
          <p:cNvSpPr/>
          <p:nvPr/>
        </p:nvSpPr>
        <p:spPr>
          <a:xfrm>
            <a:off x="5920786" y="4084543"/>
            <a:ext cx="720000" cy="7200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/>
          </a:p>
        </p:txBody>
      </p:sp>
      <p:sp>
        <p:nvSpPr>
          <p:cNvPr id="22" name="Rectangle 21"/>
          <p:cNvSpPr/>
          <p:nvPr/>
        </p:nvSpPr>
        <p:spPr>
          <a:xfrm>
            <a:off x="6793186" y="4084543"/>
            <a:ext cx="720000" cy="7200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/>
          </a:p>
        </p:txBody>
      </p:sp>
      <p:sp>
        <p:nvSpPr>
          <p:cNvPr id="24" name="Rectangle 23"/>
          <p:cNvSpPr/>
          <p:nvPr/>
        </p:nvSpPr>
        <p:spPr>
          <a:xfrm>
            <a:off x="3962798" y="4956943"/>
            <a:ext cx="720000" cy="7200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/>
          </a:p>
        </p:txBody>
      </p:sp>
      <p:sp>
        <p:nvSpPr>
          <p:cNvPr id="25" name="Rectangle 24"/>
          <p:cNvSpPr/>
          <p:nvPr/>
        </p:nvSpPr>
        <p:spPr>
          <a:xfrm>
            <a:off x="4835198" y="4956943"/>
            <a:ext cx="720000" cy="7200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/>
          </a:p>
        </p:txBody>
      </p:sp>
      <p:sp>
        <p:nvSpPr>
          <p:cNvPr id="26" name="Rectangle 25"/>
          <p:cNvSpPr/>
          <p:nvPr/>
        </p:nvSpPr>
        <p:spPr>
          <a:xfrm>
            <a:off x="5920786" y="4956943"/>
            <a:ext cx="720000" cy="7200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/>
          </a:p>
        </p:txBody>
      </p:sp>
      <p:sp>
        <p:nvSpPr>
          <p:cNvPr id="27" name="Rectangle 26"/>
          <p:cNvSpPr/>
          <p:nvPr/>
        </p:nvSpPr>
        <p:spPr>
          <a:xfrm>
            <a:off x="6793186" y="4956943"/>
            <a:ext cx="720000" cy="7200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/>
          </a:p>
        </p:txBody>
      </p:sp>
      <p:sp>
        <p:nvSpPr>
          <p:cNvPr id="34" name="TextBox 33"/>
          <p:cNvSpPr txBox="1"/>
          <p:nvPr/>
        </p:nvSpPr>
        <p:spPr>
          <a:xfrm>
            <a:off x="4988791" y="1125250"/>
            <a:ext cx="411931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dirty="0" smtClean="0"/>
              <a:t>1</a:t>
            </a:r>
            <a:endParaRPr lang="pt-BR" sz="3200" dirty="0"/>
          </a:p>
        </p:txBody>
      </p:sp>
      <p:sp>
        <p:nvSpPr>
          <p:cNvPr id="37" name="TextBox 36"/>
          <p:cNvSpPr txBox="1"/>
          <p:nvPr/>
        </p:nvSpPr>
        <p:spPr>
          <a:xfrm>
            <a:off x="7897144" y="4133962"/>
            <a:ext cx="411931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dirty="0" smtClean="0"/>
              <a:t>2</a:t>
            </a:r>
            <a:endParaRPr lang="pt-BR" sz="3200" dirty="0"/>
          </a:p>
        </p:txBody>
      </p:sp>
      <p:grpSp>
        <p:nvGrpSpPr>
          <p:cNvPr id="56" name="Group 55"/>
          <p:cNvGrpSpPr/>
          <p:nvPr/>
        </p:nvGrpSpPr>
        <p:grpSpPr>
          <a:xfrm>
            <a:off x="4133557" y="1099289"/>
            <a:ext cx="4175518" cy="4491849"/>
            <a:chOff x="4133557" y="1099289"/>
            <a:chExt cx="4175518" cy="4491849"/>
          </a:xfrm>
        </p:grpSpPr>
        <p:sp>
          <p:nvSpPr>
            <p:cNvPr id="33" name="TextBox 32"/>
            <p:cNvSpPr txBox="1"/>
            <p:nvPr/>
          </p:nvSpPr>
          <p:spPr>
            <a:xfrm>
              <a:off x="4133557" y="1125250"/>
              <a:ext cx="411931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3200" dirty="0" smtClean="0"/>
                <a:t>0</a:t>
              </a:r>
              <a:endParaRPr lang="pt-BR" sz="3200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7897144" y="2139457"/>
              <a:ext cx="411931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3200" dirty="0" smtClean="0"/>
                <a:t>0</a:t>
              </a:r>
              <a:endParaRPr lang="pt-BR" sz="3200" dirty="0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7897144" y="3011857"/>
              <a:ext cx="411931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3200" dirty="0" smtClean="0"/>
                <a:t>1</a:t>
              </a:r>
              <a:endParaRPr lang="pt-BR" sz="3200" dirty="0"/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7897144" y="5006362"/>
              <a:ext cx="411931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3200" dirty="0" smtClean="0"/>
                <a:t>3</a:t>
              </a:r>
              <a:endParaRPr lang="pt-BR" sz="3200" dirty="0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6075101" y="1099289"/>
              <a:ext cx="411931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3200" dirty="0" smtClean="0"/>
                <a:t>2</a:t>
              </a:r>
              <a:endParaRPr lang="pt-BR" sz="3200" dirty="0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6930335" y="1125250"/>
              <a:ext cx="411931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3200" dirty="0" smtClean="0"/>
                <a:t>3</a:t>
              </a:r>
              <a:endParaRPr lang="pt-BR" sz="3200" dirty="0"/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457200" y="2560826"/>
            <a:ext cx="4377998" cy="1883717"/>
            <a:chOff x="457200" y="2560826"/>
            <a:chExt cx="4377998" cy="1883717"/>
          </a:xfrm>
        </p:grpSpPr>
        <p:sp>
          <p:nvSpPr>
            <p:cNvPr id="44" name="TextBox 43"/>
            <p:cNvSpPr txBox="1"/>
            <p:nvPr/>
          </p:nvSpPr>
          <p:spPr>
            <a:xfrm>
              <a:off x="457200" y="2560826"/>
              <a:ext cx="2683770" cy="11387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2600" dirty="0" smtClean="0"/>
                <a:t>Item de trabalho:</a:t>
              </a:r>
            </a:p>
            <a:p>
              <a:pPr algn="ctr"/>
              <a:endParaRPr lang="pt-BR" sz="1000" dirty="0" smtClean="0"/>
            </a:p>
            <a:p>
              <a:pPr algn="ctr"/>
              <a:r>
                <a:rPr lang="pt-BR" sz="3200" dirty="0" smtClean="0"/>
                <a:t>(1, 2)</a:t>
              </a:r>
              <a:endParaRPr lang="pt-BR" sz="3200" dirty="0"/>
            </a:p>
          </p:txBody>
        </p:sp>
        <p:cxnSp>
          <p:nvCxnSpPr>
            <p:cNvPr id="46" name="Straight Connector 45"/>
            <p:cNvCxnSpPr>
              <a:stCxn id="44" idx="3"/>
              <a:endCxn id="20" idx="1"/>
            </p:cNvCxnSpPr>
            <p:nvPr/>
          </p:nvCxnSpPr>
          <p:spPr>
            <a:xfrm>
              <a:off x="3140970" y="3130213"/>
              <a:ext cx="1694228" cy="131433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3" name="Group 52"/>
          <p:cNvGrpSpPr/>
          <p:nvPr/>
        </p:nvGrpSpPr>
        <p:grpSpPr>
          <a:xfrm>
            <a:off x="354217" y="3700393"/>
            <a:ext cx="2889736" cy="1748993"/>
            <a:chOff x="457200" y="3700393"/>
            <a:chExt cx="2889736" cy="1748993"/>
          </a:xfrm>
        </p:grpSpPr>
        <p:sp>
          <p:nvSpPr>
            <p:cNvPr id="50" name="TextBox 49"/>
            <p:cNvSpPr txBox="1"/>
            <p:nvPr/>
          </p:nvSpPr>
          <p:spPr>
            <a:xfrm>
              <a:off x="457200" y="4956943"/>
              <a:ext cx="2889736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2600" dirty="0" smtClean="0"/>
                <a:t>Identificador global</a:t>
              </a:r>
              <a:endParaRPr lang="pt-BR" sz="2600" dirty="0"/>
            </a:p>
          </p:txBody>
        </p:sp>
        <p:cxnSp>
          <p:nvCxnSpPr>
            <p:cNvPr id="52" name="Straight Arrow Connector 51"/>
            <p:cNvCxnSpPr>
              <a:stCxn id="50" idx="0"/>
              <a:endCxn id="44" idx="2"/>
            </p:cNvCxnSpPr>
            <p:nvPr/>
          </p:nvCxnSpPr>
          <p:spPr>
            <a:xfrm rot="5400000" flipH="1" flipV="1">
              <a:off x="1273396" y="4328271"/>
              <a:ext cx="1257344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 w="med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5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 animBg="1"/>
      <p:bldP spid="31" grpId="0" animBg="1"/>
      <p:bldP spid="8" grpId="0" animBg="1"/>
      <p:bldP spid="9" grpId="0" animBg="1"/>
      <p:bldP spid="10" grpId="0" animBg="1"/>
      <p:bldP spid="11" grpId="0" animBg="1"/>
      <p:bldP spid="14" grpId="0" animBg="1"/>
      <p:bldP spid="15" grpId="0" animBg="1"/>
      <p:bldP spid="16" grpId="0" animBg="1"/>
      <p:bldP spid="17" grpId="0" animBg="1"/>
      <p:bldP spid="21" grpId="0" animBg="1"/>
      <p:bldP spid="22" grpId="0" animBg="1"/>
      <p:bldP spid="26" grpId="0" animBg="1"/>
      <p:bldP spid="27" grpId="0" animBg="1"/>
      <p:bldP spid="34" grpId="0"/>
      <p:bldP spid="34" grpId="1"/>
      <p:bldP spid="34" grpId="2"/>
      <p:bldP spid="37" grpId="0"/>
      <p:bldP spid="37" grpId="1"/>
      <p:bldP spid="37" grpId="2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ounded Rectangle 31"/>
          <p:cNvSpPr/>
          <p:nvPr/>
        </p:nvSpPr>
        <p:spPr>
          <a:xfrm>
            <a:off x="3577144" y="1735987"/>
            <a:ext cx="4320000" cy="4320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Arquitetura</a:t>
            </a:r>
            <a:r>
              <a:rPr lang="en-US" dirty="0" smtClean="0"/>
              <a:t> </a:t>
            </a:r>
            <a:r>
              <a:rPr lang="en-US" dirty="0" err="1" smtClean="0"/>
              <a:t>OpenCL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6120694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dirty="0" smtClean="0"/>
              <a:t>Modelo de execu</a:t>
            </a:r>
            <a:r>
              <a:rPr lang="pt-BR" sz="2800" dirty="0" smtClean="0"/>
              <a:t>ção: i</a:t>
            </a:r>
            <a:r>
              <a:rPr lang="pt-BR" sz="2800" dirty="0" smtClean="0"/>
              <a:t>dentificadores</a:t>
            </a:r>
            <a:endParaRPr lang="pt-BR" sz="2800" dirty="0"/>
          </a:p>
        </p:txBody>
      </p:sp>
      <p:sp>
        <p:nvSpPr>
          <p:cNvPr id="30" name="Rounded Rectangle 29"/>
          <p:cNvSpPr/>
          <p:nvPr/>
        </p:nvSpPr>
        <p:spPr>
          <a:xfrm>
            <a:off x="3804280" y="3949391"/>
            <a:ext cx="1872000" cy="1872000"/>
          </a:xfrm>
          <a:prstGeom prst="roundRect">
            <a:avLst/>
          </a:prstGeom>
          <a:noFill/>
          <a:ln w="63500"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Rectangle 18"/>
          <p:cNvSpPr/>
          <p:nvPr/>
        </p:nvSpPr>
        <p:spPr>
          <a:xfrm>
            <a:off x="3962798" y="4084543"/>
            <a:ext cx="720000" cy="7200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/>
          </a:p>
        </p:txBody>
      </p:sp>
      <p:sp>
        <p:nvSpPr>
          <p:cNvPr id="20" name="Rectangle 19"/>
          <p:cNvSpPr/>
          <p:nvPr/>
        </p:nvSpPr>
        <p:spPr>
          <a:xfrm>
            <a:off x="4835198" y="4084543"/>
            <a:ext cx="720000" cy="720000"/>
          </a:xfrm>
          <a:prstGeom prst="rect">
            <a:avLst/>
          </a:prstGeom>
          <a:solidFill>
            <a:schemeClr val="accent2"/>
          </a:solidFill>
          <a:ln>
            <a:solidFill>
              <a:schemeClr val="accent3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/>
          </a:p>
        </p:txBody>
      </p:sp>
      <p:sp>
        <p:nvSpPr>
          <p:cNvPr id="24" name="Rectangle 23"/>
          <p:cNvSpPr/>
          <p:nvPr/>
        </p:nvSpPr>
        <p:spPr>
          <a:xfrm>
            <a:off x="3962798" y="4956943"/>
            <a:ext cx="720000" cy="7200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/>
          </a:p>
        </p:txBody>
      </p:sp>
      <p:sp>
        <p:nvSpPr>
          <p:cNvPr id="25" name="Rectangle 24"/>
          <p:cNvSpPr/>
          <p:nvPr/>
        </p:nvSpPr>
        <p:spPr>
          <a:xfrm>
            <a:off x="4835198" y="4956943"/>
            <a:ext cx="720000" cy="7200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/>
          </a:p>
        </p:txBody>
      </p:sp>
      <p:grpSp>
        <p:nvGrpSpPr>
          <p:cNvPr id="4" name="Group 48"/>
          <p:cNvGrpSpPr/>
          <p:nvPr/>
        </p:nvGrpSpPr>
        <p:grpSpPr>
          <a:xfrm>
            <a:off x="457200" y="2560826"/>
            <a:ext cx="4377998" cy="1883717"/>
            <a:chOff x="457200" y="2560826"/>
            <a:chExt cx="4377998" cy="1883717"/>
          </a:xfrm>
        </p:grpSpPr>
        <p:sp>
          <p:nvSpPr>
            <p:cNvPr id="44" name="TextBox 43"/>
            <p:cNvSpPr txBox="1"/>
            <p:nvPr/>
          </p:nvSpPr>
          <p:spPr>
            <a:xfrm>
              <a:off x="457200" y="2560826"/>
              <a:ext cx="2683770" cy="11387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2600" dirty="0" smtClean="0"/>
                <a:t>Item de trabalho:</a:t>
              </a:r>
            </a:p>
            <a:p>
              <a:pPr algn="ctr"/>
              <a:endParaRPr lang="pt-BR" sz="1000" dirty="0" smtClean="0"/>
            </a:p>
            <a:p>
              <a:pPr algn="ctr"/>
              <a:r>
                <a:rPr lang="pt-BR" sz="3200" dirty="0" smtClean="0"/>
                <a:t>(1, </a:t>
              </a:r>
              <a:r>
                <a:rPr lang="pt-BR" sz="3200" dirty="0" smtClean="0"/>
                <a:t>0</a:t>
              </a:r>
              <a:r>
                <a:rPr lang="pt-BR" sz="3200" dirty="0" smtClean="0"/>
                <a:t>)</a:t>
              </a:r>
              <a:endParaRPr lang="pt-BR" sz="3200" dirty="0"/>
            </a:p>
          </p:txBody>
        </p:sp>
        <p:cxnSp>
          <p:nvCxnSpPr>
            <p:cNvPr id="46" name="Straight Connector 45"/>
            <p:cNvCxnSpPr>
              <a:stCxn id="44" idx="3"/>
              <a:endCxn id="20" idx="1"/>
            </p:cNvCxnSpPr>
            <p:nvPr/>
          </p:nvCxnSpPr>
          <p:spPr>
            <a:xfrm>
              <a:off x="3140970" y="3130213"/>
              <a:ext cx="1694228" cy="131433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 52"/>
          <p:cNvGrpSpPr/>
          <p:nvPr/>
        </p:nvGrpSpPr>
        <p:grpSpPr>
          <a:xfrm>
            <a:off x="354217" y="3700393"/>
            <a:ext cx="2889736" cy="1748993"/>
            <a:chOff x="457200" y="3700393"/>
            <a:chExt cx="2889736" cy="1748993"/>
          </a:xfrm>
        </p:grpSpPr>
        <p:sp>
          <p:nvSpPr>
            <p:cNvPr id="50" name="TextBox 49"/>
            <p:cNvSpPr txBox="1"/>
            <p:nvPr/>
          </p:nvSpPr>
          <p:spPr>
            <a:xfrm>
              <a:off x="457200" y="4956943"/>
              <a:ext cx="2889736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2600" dirty="0" smtClean="0"/>
                <a:t>Identificador local</a:t>
              </a:r>
              <a:endParaRPr lang="pt-BR" sz="2600" dirty="0"/>
            </a:p>
          </p:txBody>
        </p:sp>
        <p:cxnSp>
          <p:nvCxnSpPr>
            <p:cNvPr id="52" name="Straight Arrow Connector 51"/>
            <p:cNvCxnSpPr>
              <a:stCxn id="50" idx="0"/>
              <a:endCxn id="44" idx="2"/>
            </p:cNvCxnSpPr>
            <p:nvPr/>
          </p:nvCxnSpPr>
          <p:spPr>
            <a:xfrm rot="5400000" flipH="1" flipV="1">
              <a:off x="1273396" y="4328271"/>
              <a:ext cx="1257344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 w="med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3" name="TextBox 42"/>
          <p:cNvSpPr txBox="1"/>
          <p:nvPr/>
        </p:nvSpPr>
        <p:spPr>
          <a:xfrm>
            <a:off x="4972510" y="3389122"/>
            <a:ext cx="4605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dirty="0" smtClean="0"/>
              <a:t>1</a:t>
            </a:r>
            <a:endParaRPr lang="pt-BR" sz="2800" dirty="0"/>
          </a:p>
        </p:txBody>
      </p:sp>
      <p:sp>
        <p:nvSpPr>
          <p:cNvPr id="45" name="TextBox 44"/>
          <p:cNvSpPr txBox="1"/>
          <p:nvPr/>
        </p:nvSpPr>
        <p:spPr>
          <a:xfrm>
            <a:off x="5676280" y="4187128"/>
            <a:ext cx="4605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dirty="0" smtClean="0"/>
              <a:t>0</a:t>
            </a:r>
            <a:endParaRPr lang="pt-BR" sz="2800" dirty="0"/>
          </a:p>
        </p:txBody>
      </p:sp>
      <p:grpSp>
        <p:nvGrpSpPr>
          <p:cNvPr id="48" name="Group 47"/>
          <p:cNvGrpSpPr/>
          <p:nvPr/>
        </p:nvGrpSpPr>
        <p:grpSpPr>
          <a:xfrm>
            <a:off x="4095017" y="3389122"/>
            <a:ext cx="2041773" cy="2176846"/>
            <a:chOff x="4095017" y="3389122"/>
            <a:chExt cx="2041773" cy="2176846"/>
          </a:xfrm>
        </p:grpSpPr>
        <p:sp>
          <p:nvSpPr>
            <p:cNvPr id="42" name="TextBox 41"/>
            <p:cNvSpPr txBox="1"/>
            <p:nvPr/>
          </p:nvSpPr>
          <p:spPr>
            <a:xfrm>
              <a:off x="4095017" y="3389122"/>
              <a:ext cx="46051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2800" dirty="0" smtClean="0"/>
                <a:t>0</a:t>
              </a:r>
              <a:endParaRPr lang="pt-BR" sz="2800" dirty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5676280" y="5042748"/>
              <a:ext cx="46051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2800" dirty="0" smtClean="0"/>
                <a:t>1</a:t>
              </a:r>
              <a:endParaRPr lang="pt-BR" sz="2800" dirty="0"/>
            </a:p>
          </p:txBody>
        </p:sp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1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3" grpId="1"/>
      <p:bldP spid="45" grpId="0"/>
      <p:bldP spid="45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 descr="v3d-url.png"/>
          <p:cNvPicPr>
            <a:picLocks noGrp="1" noChangeAspect="1"/>
          </p:cNvPicPr>
          <p:nvPr>
            <p:ph idx="1"/>
          </p:nvPr>
        </p:nvPicPr>
        <p:blipFill>
          <a:blip r:embed="rId3"/>
          <a:srcRect t="-32041" b="-32041"/>
          <a:stretch>
            <a:fillRect/>
          </a:stretch>
        </p:blipFill>
        <p:spPr>
          <a:xfrm>
            <a:off x="457200" y="421381"/>
            <a:ext cx="8229600" cy="4525963"/>
          </a:xfrm>
        </p:spPr>
      </p:pic>
      <p:sp>
        <p:nvSpPr>
          <p:cNvPr id="4" name="TextBox 3"/>
          <p:cNvSpPr txBox="1"/>
          <p:nvPr/>
        </p:nvSpPr>
        <p:spPr>
          <a:xfrm>
            <a:off x="457200" y="4120445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cesar</a:t>
            </a:r>
            <a:r>
              <a:rPr lang="pt-BR" sz="3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@v3d.com.br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Arquitetura </a:t>
            </a:r>
            <a:r>
              <a:rPr lang="pt-BR" dirty="0" err="1" smtClean="0"/>
              <a:t>OpenCL</a:t>
            </a:r>
            <a:endParaRPr lang="pt-BR" dirty="0"/>
          </a:p>
        </p:txBody>
      </p:sp>
      <p:sp>
        <p:nvSpPr>
          <p:cNvPr id="3" name="Snip Single Corner Rectangle 2"/>
          <p:cNvSpPr/>
          <p:nvPr/>
        </p:nvSpPr>
        <p:spPr>
          <a:xfrm>
            <a:off x="457200" y="1417638"/>
            <a:ext cx="8229600" cy="4571582"/>
          </a:xfrm>
          <a:prstGeom prst="snip1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Snip Single Corner Rectangle 3"/>
          <p:cNvSpPr/>
          <p:nvPr/>
        </p:nvSpPr>
        <p:spPr>
          <a:xfrm>
            <a:off x="1029825" y="1561660"/>
            <a:ext cx="1956670" cy="1132632"/>
          </a:xfrm>
          <a:prstGeom prst="snip1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Rectangle 8"/>
          <p:cNvSpPr/>
          <p:nvPr/>
        </p:nvSpPr>
        <p:spPr>
          <a:xfrm>
            <a:off x="2677547" y="2436876"/>
            <a:ext cx="1218628" cy="20593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TextBox 9"/>
          <p:cNvSpPr txBox="1"/>
          <p:nvPr/>
        </p:nvSpPr>
        <p:spPr>
          <a:xfrm>
            <a:off x="6702454" y="1433146"/>
            <a:ext cx="15275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 smtClean="0"/>
              <a:t>Contexto</a:t>
            </a:r>
            <a:endParaRPr lang="pt-BR" sz="2800" dirty="0"/>
          </a:p>
        </p:txBody>
      </p:sp>
      <p:sp>
        <p:nvSpPr>
          <p:cNvPr id="13" name="Snip Single Corner Rectangle 12"/>
          <p:cNvSpPr/>
          <p:nvPr/>
        </p:nvSpPr>
        <p:spPr>
          <a:xfrm>
            <a:off x="821786" y="1714060"/>
            <a:ext cx="1956670" cy="1132632"/>
          </a:xfrm>
          <a:prstGeom prst="snip1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Rectangle 13"/>
          <p:cNvSpPr/>
          <p:nvPr/>
        </p:nvSpPr>
        <p:spPr>
          <a:xfrm>
            <a:off x="2469508" y="2589276"/>
            <a:ext cx="1218628" cy="20593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Snip Single Corner Rectangle 15"/>
          <p:cNvSpPr/>
          <p:nvPr/>
        </p:nvSpPr>
        <p:spPr>
          <a:xfrm>
            <a:off x="600730" y="1870560"/>
            <a:ext cx="1956670" cy="1132632"/>
          </a:xfrm>
          <a:prstGeom prst="snip1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Rectangle 16"/>
          <p:cNvSpPr/>
          <p:nvPr/>
        </p:nvSpPr>
        <p:spPr>
          <a:xfrm>
            <a:off x="2248452" y="2745776"/>
            <a:ext cx="1218628" cy="20593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TextBox 18"/>
          <p:cNvSpPr txBox="1"/>
          <p:nvPr/>
        </p:nvSpPr>
        <p:spPr>
          <a:xfrm>
            <a:off x="1132808" y="3003192"/>
            <a:ext cx="1956670" cy="461665"/>
          </a:xfrm>
          <a:prstGeom prst="rect">
            <a:avLst/>
          </a:prstGeom>
          <a:noFill/>
          <a:ln w="25400">
            <a:noFill/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lang="pt-BR" sz="2400" dirty="0" smtClean="0"/>
              <a:t>Dispositivos</a:t>
            </a:r>
            <a:endParaRPr lang="pt-BR" sz="2400" dirty="0"/>
          </a:p>
        </p:txBody>
      </p:sp>
      <p:grpSp>
        <p:nvGrpSpPr>
          <p:cNvPr id="59" name="Group 58"/>
          <p:cNvGrpSpPr/>
          <p:nvPr/>
        </p:nvGrpSpPr>
        <p:grpSpPr>
          <a:xfrm>
            <a:off x="667313" y="4015695"/>
            <a:ext cx="3673047" cy="1832867"/>
            <a:chOff x="667313" y="4015695"/>
            <a:chExt cx="3673047" cy="1832867"/>
          </a:xfrm>
        </p:grpSpPr>
        <p:sp>
          <p:nvSpPr>
            <p:cNvPr id="7" name="Rounded Rectangle 6"/>
            <p:cNvSpPr/>
            <p:nvPr/>
          </p:nvSpPr>
          <p:spPr>
            <a:xfrm>
              <a:off x="1458921" y="4015695"/>
              <a:ext cx="892516" cy="1201276"/>
            </a:xfrm>
            <a:prstGeom prst="round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0" name="Rounded Rectangle 19"/>
            <p:cNvSpPr/>
            <p:nvPr/>
          </p:nvSpPr>
          <p:spPr>
            <a:xfrm>
              <a:off x="1611321" y="4168095"/>
              <a:ext cx="892516" cy="1201276"/>
            </a:xfrm>
            <a:prstGeom prst="round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67313" y="5386897"/>
              <a:ext cx="367304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400" dirty="0" smtClean="0"/>
                <a:t>Objetos de programa</a:t>
              </a:r>
              <a:endParaRPr lang="pt-BR" sz="2400" dirty="0"/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5927725" y="3912723"/>
            <a:ext cx="2896387" cy="1978275"/>
            <a:chOff x="5927725" y="3912723"/>
            <a:chExt cx="2896387" cy="1978275"/>
          </a:xfrm>
        </p:grpSpPr>
        <p:sp>
          <p:nvSpPr>
            <p:cNvPr id="8" name="Rectangle 7"/>
            <p:cNvSpPr/>
            <p:nvPr/>
          </p:nvSpPr>
          <p:spPr>
            <a:xfrm>
              <a:off x="6386994" y="3912723"/>
              <a:ext cx="1218628" cy="78941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539394" y="4065123"/>
              <a:ext cx="1218628" cy="78941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6691794" y="4217523"/>
              <a:ext cx="1218628" cy="78941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844194" y="4369923"/>
              <a:ext cx="1218628" cy="78941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6996594" y="4522323"/>
              <a:ext cx="1218628" cy="78941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5927725" y="5429333"/>
              <a:ext cx="289638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400" dirty="0" smtClean="0"/>
                <a:t>Objetos de mem</a:t>
              </a:r>
              <a:r>
                <a:rPr lang="pt-BR" sz="2400" dirty="0" smtClean="0"/>
                <a:t>ória</a:t>
              </a:r>
              <a:endParaRPr lang="pt-BR" sz="2400" dirty="0"/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3467081" y="2539844"/>
            <a:ext cx="2340496" cy="1086362"/>
            <a:chOff x="3467081" y="2539844"/>
            <a:chExt cx="2340496" cy="1086362"/>
          </a:xfrm>
        </p:grpSpPr>
        <p:sp>
          <p:nvSpPr>
            <p:cNvPr id="30" name="TextBox 29"/>
            <p:cNvSpPr txBox="1"/>
            <p:nvPr/>
          </p:nvSpPr>
          <p:spPr>
            <a:xfrm>
              <a:off x="4260767" y="2795209"/>
              <a:ext cx="154681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2400" dirty="0" smtClean="0"/>
                <a:t>Filas de</a:t>
              </a:r>
            </a:p>
            <a:p>
              <a:pPr algn="ctr"/>
              <a:r>
                <a:rPr lang="pt-BR" sz="2400" dirty="0" smtClean="0"/>
                <a:t>comandos</a:t>
              </a:r>
              <a:endParaRPr lang="pt-BR" sz="2400" dirty="0"/>
            </a:p>
          </p:txBody>
        </p:sp>
        <p:cxnSp>
          <p:nvCxnSpPr>
            <p:cNvPr id="32" name="Straight Arrow Connector 31"/>
            <p:cNvCxnSpPr>
              <a:stCxn id="30" idx="1"/>
              <a:endCxn id="9" idx="3"/>
            </p:cNvCxnSpPr>
            <p:nvPr/>
          </p:nvCxnSpPr>
          <p:spPr>
            <a:xfrm rot="10800000">
              <a:off x="3896175" y="2539844"/>
              <a:ext cx="364592" cy="670865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Arrow Connector 34"/>
            <p:cNvCxnSpPr>
              <a:stCxn id="30" idx="1"/>
              <a:endCxn id="14" idx="3"/>
            </p:cNvCxnSpPr>
            <p:nvPr/>
          </p:nvCxnSpPr>
          <p:spPr>
            <a:xfrm rot="10800000">
              <a:off x="3688137" y="2692244"/>
              <a:ext cx="572631" cy="518465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/>
            <p:cNvCxnSpPr>
              <a:stCxn id="30" idx="1"/>
              <a:endCxn id="17" idx="3"/>
            </p:cNvCxnSpPr>
            <p:nvPr/>
          </p:nvCxnSpPr>
          <p:spPr>
            <a:xfrm rot="10800000">
              <a:off x="3467081" y="2848744"/>
              <a:ext cx="793687" cy="361965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0" name="Group 59"/>
          <p:cNvGrpSpPr/>
          <p:nvPr/>
        </p:nvGrpSpPr>
        <p:grpSpPr>
          <a:xfrm>
            <a:off x="2677548" y="3928317"/>
            <a:ext cx="2986499" cy="1728580"/>
            <a:chOff x="2677548" y="3928317"/>
            <a:chExt cx="2986499" cy="1728580"/>
          </a:xfrm>
        </p:grpSpPr>
        <p:cxnSp>
          <p:nvCxnSpPr>
            <p:cNvPr id="42" name="Straight Arrow Connector 41"/>
            <p:cNvCxnSpPr/>
            <p:nvPr/>
          </p:nvCxnSpPr>
          <p:spPr>
            <a:xfrm>
              <a:off x="2677548" y="4854533"/>
              <a:ext cx="429095" cy="1588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triangle" w="lg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7" name="Group 56"/>
            <p:cNvGrpSpPr/>
            <p:nvPr/>
          </p:nvGrpSpPr>
          <p:grpSpPr>
            <a:xfrm>
              <a:off x="2898604" y="3928317"/>
              <a:ext cx="2765443" cy="1728580"/>
              <a:chOff x="2898604" y="3928317"/>
              <a:chExt cx="2765443" cy="1728580"/>
            </a:xfrm>
          </p:grpSpPr>
          <p:sp>
            <p:nvSpPr>
              <p:cNvPr id="6" name="Oval 5"/>
              <p:cNvSpPr/>
              <p:nvPr/>
            </p:nvSpPr>
            <p:spPr>
              <a:xfrm>
                <a:off x="3415588" y="4451156"/>
                <a:ext cx="540000" cy="540000"/>
              </a:xfrm>
              <a:prstGeom prst="ellipse">
                <a:avLst/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7" name="Oval 26"/>
              <p:cNvSpPr/>
              <p:nvPr/>
            </p:nvSpPr>
            <p:spPr>
              <a:xfrm>
                <a:off x="3636644" y="5116897"/>
                <a:ext cx="540000" cy="540000"/>
              </a:xfrm>
              <a:prstGeom prst="ellipse">
                <a:avLst/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8" name="Oval 27"/>
              <p:cNvSpPr/>
              <p:nvPr/>
            </p:nvSpPr>
            <p:spPr>
              <a:xfrm>
                <a:off x="2898604" y="3928317"/>
                <a:ext cx="540000" cy="540000"/>
              </a:xfrm>
              <a:prstGeom prst="ellipse">
                <a:avLst/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43" name="TextBox 42"/>
              <p:cNvSpPr txBox="1"/>
              <p:nvPr/>
            </p:nvSpPr>
            <p:spPr>
              <a:xfrm>
                <a:off x="4477672" y="4168095"/>
                <a:ext cx="118637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2400" dirty="0" err="1" smtClean="0"/>
                  <a:t>Kernels</a:t>
                </a:r>
                <a:endParaRPr lang="pt-BR" sz="2400" dirty="0"/>
              </a:p>
            </p:txBody>
          </p:sp>
          <p:cxnSp>
            <p:nvCxnSpPr>
              <p:cNvPr id="45" name="Straight Arrow Connector 44"/>
              <p:cNvCxnSpPr>
                <a:stCxn id="43" idx="1"/>
                <a:endCxn id="28" idx="6"/>
              </p:cNvCxnSpPr>
              <p:nvPr/>
            </p:nvCxnSpPr>
            <p:spPr>
              <a:xfrm rot="10800000">
                <a:off x="3438604" y="4198318"/>
                <a:ext cx="1039068" cy="200611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Arrow Connector 46"/>
              <p:cNvCxnSpPr>
                <a:stCxn id="43" idx="1"/>
                <a:endCxn id="6" idx="6"/>
              </p:cNvCxnSpPr>
              <p:nvPr/>
            </p:nvCxnSpPr>
            <p:spPr>
              <a:xfrm rot="10800000" flipV="1">
                <a:off x="3955588" y="4398928"/>
                <a:ext cx="522084" cy="32222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Arrow Connector 48"/>
              <p:cNvCxnSpPr>
                <a:stCxn id="43" idx="1"/>
                <a:endCxn id="27" idx="7"/>
              </p:cNvCxnSpPr>
              <p:nvPr/>
            </p:nvCxnSpPr>
            <p:spPr>
              <a:xfrm rot="10800000" flipV="1">
                <a:off x="4097564" y="4398928"/>
                <a:ext cx="380109" cy="79705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69" name="Group 68"/>
          <p:cNvGrpSpPr/>
          <p:nvPr/>
        </p:nvGrpSpPr>
        <p:grpSpPr>
          <a:xfrm>
            <a:off x="720877" y="1980616"/>
            <a:ext cx="6580232" cy="2236907"/>
            <a:chOff x="720877" y="1980616"/>
            <a:chExt cx="6580232" cy="2236907"/>
          </a:xfrm>
        </p:grpSpPr>
        <p:sp>
          <p:nvSpPr>
            <p:cNvPr id="51" name="TextBox 50"/>
            <p:cNvSpPr txBox="1"/>
            <p:nvPr/>
          </p:nvSpPr>
          <p:spPr>
            <a:xfrm>
              <a:off x="720877" y="1980616"/>
              <a:ext cx="738044" cy="369332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 w="25400">
              <a:solidFill>
                <a:schemeClr val="accent3">
                  <a:lumMod val="50000"/>
                </a:schemeClr>
              </a:solidFill>
            </a:ln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pt-BR" dirty="0" err="1" smtClean="0">
                  <a:solidFill>
                    <a:schemeClr val="bg1"/>
                  </a:solidFill>
                </a:rPr>
                <a:t>mem</a:t>
              </a:r>
              <a:endParaRPr lang="pt-BR" dirty="0">
                <a:solidFill>
                  <a:schemeClr val="bg1"/>
                </a:solidFill>
              </a:endParaRPr>
            </a:p>
          </p:txBody>
        </p:sp>
        <p:cxnSp>
          <p:nvCxnSpPr>
            <p:cNvPr id="53" name="Shape 52"/>
            <p:cNvCxnSpPr>
              <a:stCxn id="24" idx="0"/>
              <a:endCxn id="51" idx="3"/>
            </p:cNvCxnSpPr>
            <p:nvPr/>
          </p:nvCxnSpPr>
          <p:spPr>
            <a:xfrm rot="16200000" flipV="1">
              <a:off x="3353895" y="270309"/>
              <a:ext cx="2052241" cy="5842187"/>
            </a:xfrm>
            <a:prstGeom prst="bentConnector2">
              <a:avLst/>
            </a:prstGeom>
            <a:ln>
              <a:solidFill>
                <a:schemeClr val="tx1"/>
              </a:solidFill>
              <a:prstDash val="dash"/>
              <a:tailEnd type="arrow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4" name="TextBox 53"/>
          <p:cNvSpPr txBox="1"/>
          <p:nvPr/>
        </p:nvSpPr>
        <p:spPr>
          <a:xfrm>
            <a:off x="457200" y="6120694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dirty="0" smtClean="0"/>
              <a:t>Modelo de execu</a:t>
            </a:r>
            <a:r>
              <a:rPr lang="pt-BR" sz="2800" dirty="0" smtClean="0"/>
              <a:t>ção: objetos</a:t>
            </a:r>
            <a:endParaRPr lang="pt-BR" sz="2800" dirty="0"/>
          </a:p>
        </p:txBody>
      </p:sp>
      <p:grpSp>
        <p:nvGrpSpPr>
          <p:cNvPr id="70" name="Group 69"/>
          <p:cNvGrpSpPr/>
          <p:nvPr/>
        </p:nvGrpSpPr>
        <p:grpSpPr>
          <a:xfrm>
            <a:off x="718802" y="2471198"/>
            <a:ext cx="2449803" cy="1457119"/>
            <a:chOff x="718802" y="2471198"/>
            <a:chExt cx="2449803" cy="1457119"/>
          </a:xfrm>
        </p:grpSpPr>
        <p:sp>
          <p:nvSpPr>
            <p:cNvPr id="62" name="Octagon 61"/>
            <p:cNvSpPr/>
            <p:nvPr/>
          </p:nvSpPr>
          <p:spPr>
            <a:xfrm>
              <a:off x="718802" y="2471198"/>
              <a:ext cx="414006" cy="411868"/>
            </a:xfrm>
            <a:prstGeom prst="octagon">
              <a:avLst/>
            </a:prstGeo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127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cxnSp>
          <p:nvCxnSpPr>
            <p:cNvPr id="64" name="Elbow Connector 63"/>
            <p:cNvCxnSpPr>
              <a:stCxn id="28" idx="0"/>
              <a:endCxn id="62" idx="3"/>
            </p:cNvCxnSpPr>
            <p:nvPr/>
          </p:nvCxnSpPr>
          <p:spPr>
            <a:xfrm rot="16200000" flipV="1">
              <a:off x="1481394" y="2241107"/>
              <a:ext cx="1045251" cy="2329170"/>
            </a:xfrm>
            <a:prstGeom prst="bentConnector3">
              <a:avLst>
                <a:gd name="adj1" fmla="val 18806"/>
              </a:avLst>
            </a:prstGeom>
            <a:ln>
              <a:solidFill>
                <a:schemeClr val="tx1"/>
              </a:solidFill>
              <a:prstDash val="dash"/>
              <a:tailEnd type="arrow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" grpId="0" animBg="1"/>
      <p:bldP spid="13" grpId="0" animBg="1"/>
      <p:bldP spid="14" grpId="0" animBg="1"/>
      <p:bldP spid="16" grpId="0" animBg="1"/>
      <p:bldP spid="17" grpId="0" animBg="1"/>
      <p:bldP spid="1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Arquitetura</a:t>
            </a:r>
            <a:r>
              <a:rPr lang="en-US" dirty="0" smtClean="0"/>
              <a:t> </a:t>
            </a:r>
            <a:r>
              <a:rPr lang="en-US" dirty="0" err="1" smtClean="0"/>
              <a:t>OpenCL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Modelo</a:t>
            </a:r>
            <a:r>
              <a:rPr lang="en-US" dirty="0" smtClean="0"/>
              <a:t> de </a:t>
            </a:r>
            <a:r>
              <a:rPr lang="en-US" dirty="0" err="1" smtClean="0"/>
              <a:t>execução</a:t>
            </a:r>
            <a:r>
              <a:rPr lang="en-US" dirty="0" smtClean="0"/>
              <a:t>: </a:t>
            </a:r>
            <a:r>
              <a:rPr lang="en-US" dirty="0" err="1" smtClean="0"/>
              <a:t>objetos</a:t>
            </a:r>
            <a:endParaRPr lang="en-US" dirty="0" smtClean="0"/>
          </a:p>
          <a:p>
            <a:pPr lvl="1"/>
            <a:r>
              <a:rPr lang="en-US" dirty="0" smtClean="0"/>
              <a:t>Toda </a:t>
            </a:r>
            <a:r>
              <a:rPr lang="en-US" dirty="0" err="1" smtClean="0"/>
              <a:t>comunica</a:t>
            </a:r>
            <a:r>
              <a:rPr lang="en-US" dirty="0" err="1" smtClean="0"/>
              <a:t>ção</a:t>
            </a:r>
            <a:r>
              <a:rPr lang="en-US" dirty="0" smtClean="0"/>
              <a:t> com um </a:t>
            </a:r>
            <a:r>
              <a:rPr lang="en-US" dirty="0" err="1" smtClean="0"/>
              <a:t>dispositivo</a:t>
            </a:r>
            <a:r>
              <a:rPr lang="en-US" dirty="0" smtClean="0"/>
              <a:t> </a:t>
            </a:r>
            <a:r>
              <a:rPr lang="en-US" dirty="0" err="1" smtClean="0"/>
              <a:t>é</a:t>
            </a:r>
            <a:r>
              <a:rPr lang="en-US" dirty="0" smtClean="0"/>
              <a:t> </a:t>
            </a:r>
            <a:r>
              <a:rPr lang="en-US" dirty="0" err="1" smtClean="0"/>
              <a:t>feita</a:t>
            </a:r>
            <a:r>
              <a:rPr lang="en-US" dirty="0" smtClean="0"/>
              <a:t> </a:t>
            </a:r>
            <a:r>
              <a:rPr lang="en-US" dirty="0" err="1" smtClean="0"/>
              <a:t>através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sua</a:t>
            </a:r>
            <a:r>
              <a:rPr lang="en-US" dirty="0" smtClean="0"/>
              <a:t> </a:t>
            </a:r>
            <a:r>
              <a:rPr lang="en-US" dirty="0" err="1" smtClean="0"/>
              <a:t>fila</a:t>
            </a:r>
            <a:r>
              <a:rPr lang="en-US" dirty="0" smtClean="0"/>
              <a:t> de </a:t>
            </a:r>
            <a:r>
              <a:rPr lang="en-US" dirty="0" err="1" smtClean="0"/>
              <a:t>comandos</a:t>
            </a:r>
            <a:endParaRPr lang="en-US" dirty="0" smtClean="0"/>
          </a:p>
          <a:p>
            <a:pPr lvl="1"/>
            <a:r>
              <a:rPr lang="en-US" dirty="0" err="1" smtClean="0"/>
              <a:t>Objetos</a:t>
            </a:r>
            <a:r>
              <a:rPr lang="en-US" dirty="0" smtClean="0"/>
              <a:t> de </a:t>
            </a:r>
            <a:r>
              <a:rPr lang="en-US" dirty="0" err="1" smtClean="0"/>
              <a:t>memória</a:t>
            </a:r>
            <a:endParaRPr lang="en-US" dirty="0" smtClean="0"/>
          </a:p>
          <a:p>
            <a:pPr lvl="2"/>
            <a:r>
              <a:rPr lang="en-US" i="1" dirty="0" smtClean="0"/>
              <a:t>Buffers</a:t>
            </a:r>
            <a:r>
              <a:rPr lang="en-US" dirty="0" smtClean="0"/>
              <a:t>: </a:t>
            </a:r>
            <a:r>
              <a:rPr lang="en-US" dirty="0" err="1" smtClean="0"/>
              <a:t>acesso</a:t>
            </a:r>
            <a:r>
              <a:rPr lang="en-US" dirty="0" smtClean="0"/>
              <a:t> </a:t>
            </a:r>
            <a:r>
              <a:rPr lang="en-US" dirty="0" err="1" smtClean="0"/>
              <a:t>direto</a:t>
            </a:r>
            <a:r>
              <a:rPr lang="en-US" dirty="0" smtClean="0"/>
              <a:t> via </a:t>
            </a:r>
            <a:r>
              <a:rPr lang="en-US" dirty="0" err="1" smtClean="0"/>
              <a:t>ponteiros</a:t>
            </a:r>
            <a:endParaRPr lang="en-US" dirty="0" smtClean="0"/>
          </a:p>
          <a:p>
            <a:pPr lvl="2"/>
            <a:r>
              <a:rPr lang="en-US" i="1" dirty="0" smtClean="0"/>
              <a:t>Images</a:t>
            </a:r>
            <a:r>
              <a:rPr lang="en-US" dirty="0" smtClean="0"/>
              <a:t>: </a:t>
            </a:r>
            <a:r>
              <a:rPr lang="en-US" dirty="0" err="1" smtClean="0"/>
              <a:t>acesso</a:t>
            </a:r>
            <a:r>
              <a:rPr lang="en-US" dirty="0" smtClean="0"/>
              <a:t> especial </a:t>
            </a:r>
            <a:r>
              <a:rPr lang="en-US" dirty="0" smtClean="0"/>
              <a:t>via samplers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Arquitetura</a:t>
            </a:r>
            <a:r>
              <a:rPr lang="en-US" dirty="0" smtClean="0"/>
              <a:t> </a:t>
            </a:r>
            <a:r>
              <a:rPr lang="en-US" dirty="0" err="1" smtClean="0"/>
              <a:t>OpenCL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Modelo</a:t>
            </a:r>
            <a:r>
              <a:rPr lang="en-US" dirty="0" smtClean="0"/>
              <a:t> de </a:t>
            </a:r>
            <a:r>
              <a:rPr lang="en-US" dirty="0" err="1" smtClean="0"/>
              <a:t>programação</a:t>
            </a:r>
            <a:endParaRPr lang="en-US" dirty="0" smtClean="0"/>
          </a:p>
          <a:p>
            <a:pPr lvl="1"/>
            <a:r>
              <a:rPr lang="en-US" b="1" dirty="0" err="1" smtClean="0"/>
              <a:t>Paralelismo</a:t>
            </a:r>
            <a:r>
              <a:rPr lang="en-US" b="1" dirty="0" smtClean="0"/>
              <a:t> de dados</a:t>
            </a:r>
            <a:r>
              <a:rPr lang="en-US" dirty="0" smtClean="0"/>
              <a:t> (</a:t>
            </a:r>
            <a:r>
              <a:rPr lang="en-US" i="1" dirty="0" smtClean="0"/>
              <a:t>data parallel</a:t>
            </a:r>
            <a:r>
              <a:rPr lang="en-US" dirty="0" smtClean="0"/>
              <a:t>): </a:t>
            </a:r>
            <a:r>
              <a:rPr lang="en-US" dirty="0" err="1" smtClean="0"/>
              <a:t>múltiplos</a:t>
            </a:r>
            <a:r>
              <a:rPr lang="en-US" dirty="0" smtClean="0"/>
              <a:t> </a:t>
            </a:r>
            <a:r>
              <a:rPr lang="en-US" dirty="0" err="1" smtClean="0"/>
              <a:t>itens</a:t>
            </a:r>
            <a:r>
              <a:rPr lang="en-US" dirty="0" smtClean="0"/>
              <a:t> de </a:t>
            </a:r>
            <a:r>
              <a:rPr lang="en-US" dirty="0" err="1" smtClean="0"/>
              <a:t>trabalho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um </a:t>
            </a:r>
            <a:r>
              <a:rPr lang="en-US" i="1" dirty="0" smtClean="0"/>
              <a:t>kernel</a:t>
            </a:r>
          </a:p>
          <a:p>
            <a:pPr lvl="1"/>
            <a:r>
              <a:rPr lang="en-US" b="1" dirty="0" err="1" smtClean="0"/>
              <a:t>Paralelismo</a:t>
            </a:r>
            <a:r>
              <a:rPr lang="en-US" b="1" dirty="0" smtClean="0"/>
              <a:t> de </a:t>
            </a:r>
            <a:r>
              <a:rPr lang="en-US" b="1" dirty="0" err="1" smtClean="0"/>
              <a:t>tarefas</a:t>
            </a:r>
            <a:r>
              <a:rPr lang="en-US" dirty="0" smtClean="0"/>
              <a:t> (</a:t>
            </a:r>
            <a:r>
              <a:rPr lang="en-US" i="1" dirty="0" smtClean="0"/>
              <a:t>task parallel</a:t>
            </a:r>
            <a:r>
              <a:rPr lang="en-US" dirty="0" smtClean="0"/>
              <a:t>): um item de </a:t>
            </a:r>
            <a:r>
              <a:rPr lang="en-US" dirty="0" err="1" smtClean="0"/>
              <a:t>trabalho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um </a:t>
            </a:r>
            <a:r>
              <a:rPr lang="en-US" i="1" dirty="0" smtClean="0"/>
              <a:t>kernel</a:t>
            </a:r>
            <a:endParaRPr lang="en-US" i="1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Arquitetura </a:t>
            </a:r>
            <a:r>
              <a:rPr lang="pt-BR" dirty="0" err="1" smtClean="0"/>
              <a:t>OpenCL</a:t>
            </a:r>
            <a:endParaRPr lang="pt-BR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Modelo de mem</a:t>
            </a:r>
            <a:r>
              <a:rPr lang="pt-BR" dirty="0" smtClean="0"/>
              <a:t>ória</a:t>
            </a:r>
          </a:p>
          <a:p>
            <a:pPr lvl="1"/>
            <a:r>
              <a:rPr lang="pt-BR" dirty="0" smtClean="0"/>
              <a:t>Descreve uma hierarquia de memória e o compartilhamento de cada nível entre itens e grupos de trabalho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Arquitetura </a:t>
            </a:r>
            <a:r>
              <a:rPr lang="pt-BR" dirty="0" err="1" smtClean="0"/>
              <a:t>OpenCL</a:t>
            </a:r>
            <a:endParaRPr lang="pt-BR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6126509"/>
            <a:ext cx="82295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dirty="0" smtClean="0"/>
              <a:t>Modelo de mem</a:t>
            </a:r>
            <a:r>
              <a:rPr lang="pt-BR" sz="2800" dirty="0" smtClean="0"/>
              <a:t>ória</a:t>
            </a:r>
            <a:endParaRPr lang="pt-BR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1407211"/>
            <a:ext cx="8229599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dirty="0" smtClean="0"/>
              <a:t>Mem</a:t>
            </a:r>
            <a:r>
              <a:rPr lang="pt-BR" sz="3200" dirty="0" smtClean="0"/>
              <a:t>ória privada</a:t>
            </a:r>
            <a:endParaRPr lang="pt-BR" sz="3200" dirty="0"/>
          </a:p>
        </p:txBody>
      </p:sp>
      <p:sp>
        <p:nvSpPr>
          <p:cNvPr id="7" name="Rounded Rectangle 6"/>
          <p:cNvSpPr/>
          <p:nvPr/>
        </p:nvSpPr>
        <p:spPr>
          <a:xfrm>
            <a:off x="457200" y="2248105"/>
            <a:ext cx="3627778" cy="943860"/>
          </a:xfrm>
          <a:prstGeom prst="roundRect">
            <a:avLst/>
          </a:prstGeom>
          <a:noFill/>
          <a:ln w="63500"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Rectangle 9"/>
          <p:cNvSpPr/>
          <p:nvPr/>
        </p:nvSpPr>
        <p:spPr>
          <a:xfrm>
            <a:off x="611676" y="2351071"/>
            <a:ext cx="720000" cy="7200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Rectangle 10"/>
          <p:cNvSpPr/>
          <p:nvPr/>
        </p:nvSpPr>
        <p:spPr>
          <a:xfrm>
            <a:off x="3201333" y="2351071"/>
            <a:ext cx="720000" cy="7200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Rectangle 11"/>
          <p:cNvSpPr/>
          <p:nvPr/>
        </p:nvSpPr>
        <p:spPr>
          <a:xfrm>
            <a:off x="1474895" y="2351071"/>
            <a:ext cx="720000" cy="7200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Rectangle 12"/>
          <p:cNvSpPr/>
          <p:nvPr/>
        </p:nvSpPr>
        <p:spPr>
          <a:xfrm>
            <a:off x="2338114" y="2351071"/>
            <a:ext cx="720000" cy="7200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Rectangle 14"/>
          <p:cNvSpPr/>
          <p:nvPr/>
        </p:nvSpPr>
        <p:spPr>
          <a:xfrm>
            <a:off x="611676" y="3756998"/>
            <a:ext cx="720000" cy="720000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lumMod val="95000"/>
                </a:schemeClr>
              </a:gs>
            </a:gsLst>
          </a:gra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Rectangle 15"/>
          <p:cNvSpPr/>
          <p:nvPr/>
        </p:nvSpPr>
        <p:spPr>
          <a:xfrm>
            <a:off x="3201333" y="3756998"/>
            <a:ext cx="720000" cy="720000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lumMod val="95000"/>
                </a:schemeClr>
              </a:gs>
            </a:gsLst>
          </a:gra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Rectangle 16"/>
          <p:cNvSpPr/>
          <p:nvPr/>
        </p:nvSpPr>
        <p:spPr>
          <a:xfrm>
            <a:off x="1474895" y="3756998"/>
            <a:ext cx="720000" cy="720000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lumMod val="95000"/>
                </a:schemeClr>
              </a:gs>
            </a:gsLst>
          </a:gra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Rectangle 17"/>
          <p:cNvSpPr/>
          <p:nvPr/>
        </p:nvSpPr>
        <p:spPr>
          <a:xfrm>
            <a:off x="2338114" y="3756998"/>
            <a:ext cx="720000" cy="720000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lumMod val="95000"/>
                </a:schemeClr>
              </a:gs>
            </a:gsLst>
          </a:gra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20" name="Straight Arrow Connector 19"/>
          <p:cNvCxnSpPr>
            <a:stCxn id="10" idx="2"/>
            <a:endCxn id="15" idx="0"/>
          </p:cNvCxnSpPr>
          <p:nvPr/>
        </p:nvCxnSpPr>
        <p:spPr>
          <a:xfrm rot="5400000">
            <a:off x="628713" y="3414034"/>
            <a:ext cx="685927" cy="1588"/>
          </a:xfrm>
          <a:prstGeom prst="straightConnector1">
            <a:avLst/>
          </a:prstGeom>
          <a:ln>
            <a:solidFill>
              <a:schemeClr val="tx1"/>
            </a:solidFill>
            <a:headEnd type="arrow" w="lg" len="lg"/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12" idx="2"/>
            <a:endCxn id="17" idx="0"/>
          </p:cNvCxnSpPr>
          <p:nvPr/>
        </p:nvCxnSpPr>
        <p:spPr>
          <a:xfrm rot="5400000">
            <a:off x="1491932" y="3414034"/>
            <a:ext cx="685927" cy="1588"/>
          </a:xfrm>
          <a:prstGeom prst="straightConnector1">
            <a:avLst/>
          </a:prstGeom>
          <a:ln>
            <a:solidFill>
              <a:schemeClr val="tx1"/>
            </a:solidFill>
            <a:headEnd type="arrow" w="lg" len="lg"/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3" idx="2"/>
            <a:endCxn id="18" idx="0"/>
          </p:cNvCxnSpPr>
          <p:nvPr/>
        </p:nvCxnSpPr>
        <p:spPr>
          <a:xfrm rot="5400000">
            <a:off x="2355151" y="3414034"/>
            <a:ext cx="685927" cy="1588"/>
          </a:xfrm>
          <a:prstGeom prst="straightConnector1">
            <a:avLst/>
          </a:prstGeom>
          <a:ln>
            <a:solidFill>
              <a:schemeClr val="tx1"/>
            </a:solidFill>
            <a:headEnd type="arrow" w="lg" len="lg"/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11" idx="2"/>
            <a:endCxn id="16" idx="0"/>
          </p:cNvCxnSpPr>
          <p:nvPr/>
        </p:nvCxnSpPr>
        <p:spPr>
          <a:xfrm rot="5400000">
            <a:off x="3218370" y="3414034"/>
            <a:ext cx="685927" cy="1588"/>
          </a:xfrm>
          <a:prstGeom prst="straightConnector1">
            <a:avLst/>
          </a:prstGeom>
          <a:ln>
            <a:solidFill>
              <a:schemeClr val="tx1"/>
            </a:solidFill>
            <a:headEnd type="arrow" w="lg" len="lg"/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457200" y="4908072"/>
            <a:ext cx="822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smtClean="0"/>
              <a:t>- Exclusiva de cada item de trabalho</a:t>
            </a:r>
          </a:p>
          <a:p>
            <a:r>
              <a:rPr lang="pt-BR" sz="2400" dirty="0" smtClean="0"/>
              <a:t>- Leitura e Escrita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5059021" y="2248105"/>
            <a:ext cx="3627778" cy="943860"/>
          </a:xfrm>
          <a:prstGeom prst="roundRect">
            <a:avLst/>
          </a:prstGeom>
          <a:noFill/>
          <a:ln w="63500"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9" name="Rectangle 28"/>
          <p:cNvSpPr/>
          <p:nvPr/>
        </p:nvSpPr>
        <p:spPr>
          <a:xfrm>
            <a:off x="5213497" y="2351071"/>
            <a:ext cx="720000" cy="7200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0" name="Rectangle 29"/>
          <p:cNvSpPr/>
          <p:nvPr/>
        </p:nvSpPr>
        <p:spPr>
          <a:xfrm>
            <a:off x="7803154" y="2351071"/>
            <a:ext cx="720000" cy="7200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1" name="Rectangle 30"/>
          <p:cNvSpPr/>
          <p:nvPr/>
        </p:nvSpPr>
        <p:spPr>
          <a:xfrm>
            <a:off x="6076716" y="2351071"/>
            <a:ext cx="720000" cy="7200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2" name="Rectangle 31"/>
          <p:cNvSpPr/>
          <p:nvPr/>
        </p:nvSpPr>
        <p:spPr>
          <a:xfrm>
            <a:off x="6939935" y="2351071"/>
            <a:ext cx="720000" cy="7200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3" name="Rectangle 32"/>
          <p:cNvSpPr/>
          <p:nvPr/>
        </p:nvSpPr>
        <p:spPr>
          <a:xfrm>
            <a:off x="5213497" y="3756998"/>
            <a:ext cx="720000" cy="720000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lumMod val="95000"/>
                </a:schemeClr>
              </a:gs>
            </a:gsLst>
          </a:gra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4" name="Rectangle 33"/>
          <p:cNvSpPr/>
          <p:nvPr/>
        </p:nvSpPr>
        <p:spPr>
          <a:xfrm>
            <a:off x="7803154" y="3756998"/>
            <a:ext cx="720000" cy="720000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lumMod val="95000"/>
                </a:schemeClr>
              </a:gs>
            </a:gsLst>
          </a:gra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5" name="Rectangle 34"/>
          <p:cNvSpPr/>
          <p:nvPr/>
        </p:nvSpPr>
        <p:spPr>
          <a:xfrm>
            <a:off x="6076716" y="3756998"/>
            <a:ext cx="720000" cy="720000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lumMod val="95000"/>
                </a:schemeClr>
              </a:gs>
            </a:gsLst>
          </a:gra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6" name="Rectangle 35"/>
          <p:cNvSpPr/>
          <p:nvPr/>
        </p:nvSpPr>
        <p:spPr>
          <a:xfrm>
            <a:off x="6939935" y="3756998"/>
            <a:ext cx="720000" cy="720000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lumMod val="95000"/>
                </a:schemeClr>
              </a:gs>
            </a:gsLst>
          </a:gra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37" name="Straight Arrow Connector 36"/>
          <p:cNvCxnSpPr>
            <a:stCxn id="29" idx="2"/>
            <a:endCxn id="33" idx="0"/>
          </p:cNvCxnSpPr>
          <p:nvPr/>
        </p:nvCxnSpPr>
        <p:spPr>
          <a:xfrm rot="5400000">
            <a:off x="5230534" y="3414034"/>
            <a:ext cx="685927" cy="1588"/>
          </a:xfrm>
          <a:prstGeom prst="straightConnector1">
            <a:avLst/>
          </a:prstGeom>
          <a:ln>
            <a:solidFill>
              <a:schemeClr val="tx1"/>
            </a:solidFill>
            <a:headEnd type="arrow" w="lg" len="lg"/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31" idx="2"/>
            <a:endCxn id="35" idx="0"/>
          </p:cNvCxnSpPr>
          <p:nvPr/>
        </p:nvCxnSpPr>
        <p:spPr>
          <a:xfrm rot="5400000">
            <a:off x="6093753" y="3414034"/>
            <a:ext cx="685927" cy="1588"/>
          </a:xfrm>
          <a:prstGeom prst="straightConnector1">
            <a:avLst/>
          </a:prstGeom>
          <a:ln>
            <a:solidFill>
              <a:schemeClr val="tx1"/>
            </a:solidFill>
            <a:headEnd type="arrow" w="lg" len="lg"/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32" idx="2"/>
            <a:endCxn id="36" idx="0"/>
          </p:cNvCxnSpPr>
          <p:nvPr/>
        </p:nvCxnSpPr>
        <p:spPr>
          <a:xfrm rot="5400000">
            <a:off x="6956972" y="3414034"/>
            <a:ext cx="685927" cy="1588"/>
          </a:xfrm>
          <a:prstGeom prst="straightConnector1">
            <a:avLst/>
          </a:prstGeom>
          <a:ln>
            <a:solidFill>
              <a:schemeClr val="tx1"/>
            </a:solidFill>
            <a:headEnd type="arrow" w="lg" len="lg"/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30" idx="2"/>
            <a:endCxn id="34" idx="0"/>
          </p:cNvCxnSpPr>
          <p:nvPr/>
        </p:nvCxnSpPr>
        <p:spPr>
          <a:xfrm rot="5400000">
            <a:off x="7820191" y="3414034"/>
            <a:ext cx="685927" cy="1588"/>
          </a:xfrm>
          <a:prstGeom prst="straightConnector1">
            <a:avLst/>
          </a:prstGeom>
          <a:ln>
            <a:solidFill>
              <a:schemeClr val="tx1"/>
            </a:solidFill>
            <a:headEnd type="arrow" w="lg" len="lg"/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Arquitetura </a:t>
            </a:r>
            <a:r>
              <a:rPr lang="pt-BR" dirty="0" err="1" smtClean="0"/>
              <a:t>OpenCL</a:t>
            </a:r>
            <a:endParaRPr lang="pt-BR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6126509"/>
            <a:ext cx="82295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dirty="0" smtClean="0"/>
              <a:t>Modelo de mem</a:t>
            </a:r>
            <a:r>
              <a:rPr lang="pt-BR" sz="2800" dirty="0" smtClean="0"/>
              <a:t>ória</a:t>
            </a:r>
            <a:endParaRPr lang="pt-BR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1407211"/>
            <a:ext cx="8229599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dirty="0" smtClean="0"/>
              <a:t>Mem</a:t>
            </a:r>
            <a:r>
              <a:rPr lang="pt-BR" sz="3200" dirty="0" smtClean="0"/>
              <a:t>ória local</a:t>
            </a:r>
            <a:endParaRPr lang="pt-BR" sz="3200" dirty="0"/>
          </a:p>
        </p:txBody>
      </p:sp>
      <p:sp>
        <p:nvSpPr>
          <p:cNvPr id="7" name="Rounded Rectangle 6"/>
          <p:cNvSpPr/>
          <p:nvPr/>
        </p:nvSpPr>
        <p:spPr>
          <a:xfrm>
            <a:off x="457200" y="2248105"/>
            <a:ext cx="3627778" cy="943860"/>
          </a:xfrm>
          <a:prstGeom prst="roundRect">
            <a:avLst/>
          </a:prstGeom>
          <a:noFill/>
          <a:ln w="63500"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Rectangle 9"/>
          <p:cNvSpPr/>
          <p:nvPr/>
        </p:nvSpPr>
        <p:spPr>
          <a:xfrm>
            <a:off x="611676" y="2351071"/>
            <a:ext cx="720000" cy="7200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Rectangle 10"/>
          <p:cNvSpPr/>
          <p:nvPr/>
        </p:nvSpPr>
        <p:spPr>
          <a:xfrm>
            <a:off x="3201333" y="2351071"/>
            <a:ext cx="720000" cy="7200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Rectangle 11"/>
          <p:cNvSpPr/>
          <p:nvPr/>
        </p:nvSpPr>
        <p:spPr>
          <a:xfrm>
            <a:off x="1474895" y="2351071"/>
            <a:ext cx="720000" cy="7200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Rectangle 12"/>
          <p:cNvSpPr/>
          <p:nvPr/>
        </p:nvSpPr>
        <p:spPr>
          <a:xfrm>
            <a:off x="2338114" y="2351071"/>
            <a:ext cx="720000" cy="7200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20" name="Straight Arrow Connector 19"/>
          <p:cNvCxnSpPr>
            <a:stCxn id="10" idx="2"/>
          </p:cNvCxnSpPr>
          <p:nvPr/>
        </p:nvCxnSpPr>
        <p:spPr>
          <a:xfrm rot="16200000" flipH="1">
            <a:off x="1059923" y="2982823"/>
            <a:ext cx="686724" cy="863219"/>
          </a:xfrm>
          <a:prstGeom prst="straightConnector1">
            <a:avLst/>
          </a:prstGeom>
          <a:ln>
            <a:solidFill>
              <a:schemeClr val="tx1"/>
            </a:solidFill>
            <a:headEnd type="arrow" w="lg" len="lg"/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12" idx="2"/>
            <a:endCxn id="41" idx="0"/>
          </p:cNvCxnSpPr>
          <p:nvPr/>
        </p:nvCxnSpPr>
        <p:spPr>
          <a:xfrm rot="16200000" flipH="1">
            <a:off x="1707340" y="3198626"/>
            <a:ext cx="686721" cy="431610"/>
          </a:xfrm>
          <a:prstGeom prst="straightConnector1">
            <a:avLst/>
          </a:prstGeom>
          <a:ln>
            <a:solidFill>
              <a:schemeClr val="tx1"/>
            </a:solidFill>
            <a:headEnd type="arrow" w="lg" len="lg"/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3" idx="2"/>
            <a:endCxn id="41" idx="0"/>
          </p:cNvCxnSpPr>
          <p:nvPr/>
        </p:nvCxnSpPr>
        <p:spPr>
          <a:xfrm rot="5400000">
            <a:off x="2138950" y="3198627"/>
            <a:ext cx="686721" cy="431609"/>
          </a:xfrm>
          <a:prstGeom prst="straightConnector1">
            <a:avLst/>
          </a:prstGeom>
          <a:ln>
            <a:solidFill>
              <a:schemeClr val="tx1"/>
            </a:solidFill>
            <a:headEnd type="arrow" w="lg" len="lg"/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11" idx="2"/>
          </p:cNvCxnSpPr>
          <p:nvPr/>
        </p:nvCxnSpPr>
        <p:spPr>
          <a:xfrm rot="5400000">
            <a:off x="2786362" y="2982824"/>
            <a:ext cx="686724" cy="863218"/>
          </a:xfrm>
          <a:prstGeom prst="straightConnector1">
            <a:avLst/>
          </a:prstGeom>
          <a:ln>
            <a:solidFill>
              <a:schemeClr val="tx1"/>
            </a:solidFill>
            <a:headEnd type="arrow" w="lg" len="lg"/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457200" y="4908072"/>
            <a:ext cx="822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smtClean="0"/>
              <a:t>- Compartilhada pelo grupo de trabalho</a:t>
            </a:r>
          </a:p>
          <a:p>
            <a:r>
              <a:rPr lang="pt-BR" sz="2400" dirty="0" smtClean="0"/>
              <a:t>- Leitura e Escrita</a:t>
            </a:r>
          </a:p>
        </p:txBody>
      </p:sp>
      <p:sp>
        <p:nvSpPr>
          <p:cNvPr id="41" name="Rectangle 40"/>
          <p:cNvSpPr/>
          <p:nvPr/>
        </p:nvSpPr>
        <p:spPr>
          <a:xfrm>
            <a:off x="611676" y="3757792"/>
            <a:ext cx="3309657" cy="720000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lumMod val="95000"/>
                </a:schemeClr>
              </a:gs>
            </a:gsLst>
          </a:gra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9" name="Rounded Rectangle 48"/>
          <p:cNvSpPr/>
          <p:nvPr/>
        </p:nvSpPr>
        <p:spPr>
          <a:xfrm>
            <a:off x="5059021" y="2248104"/>
            <a:ext cx="3627778" cy="943860"/>
          </a:xfrm>
          <a:prstGeom prst="roundRect">
            <a:avLst/>
          </a:prstGeom>
          <a:noFill/>
          <a:ln w="63500"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0" name="Rectangle 49"/>
          <p:cNvSpPr/>
          <p:nvPr/>
        </p:nvSpPr>
        <p:spPr>
          <a:xfrm>
            <a:off x="5213497" y="2351070"/>
            <a:ext cx="720000" cy="7200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1" name="Rectangle 50"/>
          <p:cNvSpPr/>
          <p:nvPr/>
        </p:nvSpPr>
        <p:spPr>
          <a:xfrm>
            <a:off x="7803154" y="2351070"/>
            <a:ext cx="720000" cy="7200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2" name="Rectangle 51"/>
          <p:cNvSpPr/>
          <p:nvPr/>
        </p:nvSpPr>
        <p:spPr>
          <a:xfrm>
            <a:off x="6076716" y="2351070"/>
            <a:ext cx="720000" cy="7200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3" name="Rectangle 52"/>
          <p:cNvSpPr/>
          <p:nvPr/>
        </p:nvSpPr>
        <p:spPr>
          <a:xfrm>
            <a:off x="6939935" y="2351070"/>
            <a:ext cx="720000" cy="7200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54" name="Straight Arrow Connector 53"/>
          <p:cNvCxnSpPr>
            <a:stCxn id="50" idx="2"/>
          </p:cNvCxnSpPr>
          <p:nvPr/>
        </p:nvCxnSpPr>
        <p:spPr>
          <a:xfrm rot="16200000" flipH="1">
            <a:off x="5661744" y="2982822"/>
            <a:ext cx="686724" cy="863219"/>
          </a:xfrm>
          <a:prstGeom prst="straightConnector1">
            <a:avLst/>
          </a:prstGeom>
          <a:ln>
            <a:solidFill>
              <a:schemeClr val="tx1"/>
            </a:solidFill>
            <a:headEnd type="arrow" w="lg" len="lg"/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stCxn id="52" idx="2"/>
            <a:endCxn id="58" idx="0"/>
          </p:cNvCxnSpPr>
          <p:nvPr/>
        </p:nvCxnSpPr>
        <p:spPr>
          <a:xfrm rot="16200000" flipH="1">
            <a:off x="6309161" y="3198625"/>
            <a:ext cx="686721" cy="431610"/>
          </a:xfrm>
          <a:prstGeom prst="straightConnector1">
            <a:avLst/>
          </a:prstGeom>
          <a:ln>
            <a:solidFill>
              <a:schemeClr val="tx1"/>
            </a:solidFill>
            <a:headEnd type="arrow" w="lg" len="lg"/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>
            <a:stCxn id="53" idx="2"/>
            <a:endCxn id="58" idx="0"/>
          </p:cNvCxnSpPr>
          <p:nvPr/>
        </p:nvCxnSpPr>
        <p:spPr>
          <a:xfrm rot="5400000">
            <a:off x="6740771" y="3198626"/>
            <a:ext cx="686721" cy="431609"/>
          </a:xfrm>
          <a:prstGeom prst="straightConnector1">
            <a:avLst/>
          </a:prstGeom>
          <a:ln>
            <a:solidFill>
              <a:schemeClr val="tx1"/>
            </a:solidFill>
            <a:headEnd type="arrow" w="lg" len="lg"/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stCxn id="51" idx="2"/>
          </p:cNvCxnSpPr>
          <p:nvPr/>
        </p:nvCxnSpPr>
        <p:spPr>
          <a:xfrm rot="5400000">
            <a:off x="7388183" y="2982823"/>
            <a:ext cx="686724" cy="863218"/>
          </a:xfrm>
          <a:prstGeom prst="straightConnector1">
            <a:avLst/>
          </a:prstGeom>
          <a:ln>
            <a:solidFill>
              <a:schemeClr val="tx1"/>
            </a:solidFill>
            <a:headEnd type="arrow" w="lg" len="lg"/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Rectangle 57"/>
          <p:cNvSpPr/>
          <p:nvPr/>
        </p:nvSpPr>
        <p:spPr>
          <a:xfrm>
            <a:off x="5213497" y="3757791"/>
            <a:ext cx="3309657" cy="720000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lumMod val="95000"/>
                </a:schemeClr>
              </a:gs>
            </a:gsLst>
          </a:gra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Arquitetura </a:t>
            </a:r>
            <a:r>
              <a:rPr lang="pt-BR" dirty="0" err="1" smtClean="0"/>
              <a:t>OpenCL</a:t>
            </a:r>
            <a:endParaRPr lang="pt-BR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6126509"/>
            <a:ext cx="82295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dirty="0" smtClean="0"/>
              <a:t>Modelo de mem</a:t>
            </a:r>
            <a:r>
              <a:rPr lang="pt-BR" sz="2800" dirty="0" smtClean="0"/>
              <a:t>ória</a:t>
            </a:r>
            <a:endParaRPr lang="pt-BR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1407211"/>
            <a:ext cx="8229599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dirty="0" smtClean="0"/>
              <a:t>Mem</a:t>
            </a:r>
            <a:r>
              <a:rPr lang="pt-BR" sz="3200" dirty="0" smtClean="0"/>
              <a:t>ória global</a:t>
            </a:r>
            <a:endParaRPr lang="pt-BR" sz="3200" dirty="0"/>
          </a:p>
        </p:txBody>
      </p:sp>
      <p:sp>
        <p:nvSpPr>
          <p:cNvPr id="7" name="Rounded Rectangle 6"/>
          <p:cNvSpPr/>
          <p:nvPr/>
        </p:nvSpPr>
        <p:spPr>
          <a:xfrm>
            <a:off x="457200" y="2248105"/>
            <a:ext cx="3627778" cy="943860"/>
          </a:xfrm>
          <a:prstGeom prst="roundRect">
            <a:avLst/>
          </a:prstGeom>
          <a:noFill/>
          <a:ln w="63500"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Rectangle 9"/>
          <p:cNvSpPr/>
          <p:nvPr/>
        </p:nvSpPr>
        <p:spPr>
          <a:xfrm>
            <a:off x="611676" y="2351071"/>
            <a:ext cx="720000" cy="7200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Rectangle 10"/>
          <p:cNvSpPr/>
          <p:nvPr/>
        </p:nvSpPr>
        <p:spPr>
          <a:xfrm>
            <a:off x="3201333" y="2351071"/>
            <a:ext cx="720000" cy="7200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Rectangle 11"/>
          <p:cNvSpPr/>
          <p:nvPr/>
        </p:nvSpPr>
        <p:spPr>
          <a:xfrm>
            <a:off x="1474895" y="2351071"/>
            <a:ext cx="720000" cy="7200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Rectangle 12"/>
          <p:cNvSpPr/>
          <p:nvPr/>
        </p:nvSpPr>
        <p:spPr>
          <a:xfrm>
            <a:off x="2338114" y="2351071"/>
            <a:ext cx="720000" cy="7200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20" name="Straight Arrow Connector 19"/>
          <p:cNvCxnSpPr>
            <a:stCxn id="10" idx="2"/>
          </p:cNvCxnSpPr>
          <p:nvPr/>
        </p:nvCxnSpPr>
        <p:spPr>
          <a:xfrm rot="16200000" flipH="1">
            <a:off x="1059923" y="2982823"/>
            <a:ext cx="686724" cy="863219"/>
          </a:xfrm>
          <a:prstGeom prst="straightConnector1">
            <a:avLst/>
          </a:prstGeom>
          <a:ln>
            <a:solidFill>
              <a:schemeClr val="tx1"/>
            </a:solidFill>
            <a:headEnd type="arrow" w="lg" len="lg"/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12" idx="2"/>
          </p:cNvCxnSpPr>
          <p:nvPr/>
        </p:nvCxnSpPr>
        <p:spPr>
          <a:xfrm rot="16200000" flipH="1">
            <a:off x="1923141" y="2982824"/>
            <a:ext cx="686727" cy="863219"/>
          </a:xfrm>
          <a:prstGeom prst="straightConnector1">
            <a:avLst/>
          </a:prstGeom>
          <a:ln>
            <a:solidFill>
              <a:schemeClr val="tx1"/>
            </a:solidFill>
            <a:headEnd type="arrow" w="lg" len="lg"/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3" idx="2"/>
          </p:cNvCxnSpPr>
          <p:nvPr/>
        </p:nvCxnSpPr>
        <p:spPr>
          <a:xfrm rot="16200000" flipH="1">
            <a:off x="2786363" y="2982821"/>
            <a:ext cx="686722" cy="863221"/>
          </a:xfrm>
          <a:prstGeom prst="straightConnector1">
            <a:avLst/>
          </a:prstGeom>
          <a:ln>
            <a:solidFill>
              <a:schemeClr val="tx1"/>
            </a:solidFill>
            <a:headEnd type="arrow" w="lg" len="lg"/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11" idx="2"/>
            <a:endCxn id="41" idx="0"/>
          </p:cNvCxnSpPr>
          <p:nvPr/>
        </p:nvCxnSpPr>
        <p:spPr>
          <a:xfrm rot="16200000" flipH="1">
            <a:off x="3761925" y="2870478"/>
            <a:ext cx="686721" cy="1087905"/>
          </a:xfrm>
          <a:prstGeom prst="straightConnector1">
            <a:avLst/>
          </a:prstGeom>
          <a:ln>
            <a:solidFill>
              <a:schemeClr val="tx1"/>
            </a:solidFill>
            <a:headEnd type="arrow" w="lg" len="lg"/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457200" y="4908072"/>
            <a:ext cx="822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smtClean="0"/>
              <a:t>- Compartilhada por todos os itens de trabalho</a:t>
            </a:r>
          </a:p>
          <a:p>
            <a:r>
              <a:rPr lang="pt-BR" sz="2400" dirty="0" smtClean="0"/>
              <a:t>- Leitura e Escrita</a:t>
            </a:r>
          </a:p>
        </p:txBody>
      </p:sp>
      <p:sp>
        <p:nvSpPr>
          <p:cNvPr id="41" name="Rectangle 40"/>
          <p:cNvSpPr/>
          <p:nvPr/>
        </p:nvSpPr>
        <p:spPr>
          <a:xfrm>
            <a:off x="611676" y="3757792"/>
            <a:ext cx="8075123" cy="720000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lumMod val="95000"/>
                </a:schemeClr>
              </a:gs>
            </a:gsLst>
          </a:gra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9" name="Rounded Rectangle 48"/>
          <p:cNvSpPr/>
          <p:nvPr/>
        </p:nvSpPr>
        <p:spPr>
          <a:xfrm>
            <a:off x="5059021" y="2248104"/>
            <a:ext cx="3627778" cy="943860"/>
          </a:xfrm>
          <a:prstGeom prst="roundRect">
            <a:avLst/>
          </a:prstGeom>
          <a:noFill/>
          <a:ln w="63500"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0" name="Rectangle 49"/>
          <p:cNvSpPr/>
          <p:nvPr/>
        </p:nvSpPr>
        <p:spPr>
          <a:xfrm>
            <a:off x="5213497" y="2351070"/>
            <a:ext cx="720000" cy="7200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1" name="Rectangle 50"/>
          <p:cNvSpPr/>
          <p:nvPr/>
        </p:nvSpPr>
        <p:spPr>
          <a:xfrm>
            <a:off x="7803154" y="2351070"/>
            <a:ext cx="720000" cy="7200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2" name="Rectangle 51"/>
          <p:cNvSpPr/>
          <p:nvPr/>
        </p:nvSpPr>
        <p:spPr>
          <a:xfrm>
            <a:off x="6076716" y="2351070"/>
            <a:ext cx="720000" cy="7200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3" name="Rectangle 52"/>
          <p:cNvSpPr/>
          <p:nvPr/>
        </p:nvSpPr>
        <p:spPr>
          <a:xfrm>
            <a:off x="6939935" y="2351070"/>
            <a:ext cx="720000" cy="7200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54" name="Straight Arrow Connector 53"/>
          <p:cNvCxnSpPr>
            <a:stCxn id="50" idx="2"/>
            <a:endCxn id="41" idx="0"/>
          </p:cNvCxnSpPr>
          <p:nvPr/>
        </p:nvCxnSpPr>
        <p:spPr>
          <a:xfrm rot="5400000">
            <a:off x="4768007" y="2952302"/>
            <a:ext cx="686722" cy="924259"/>
          </a:xfrm>
          <a:prstGeom prst="straightConnector1">
            <a:avLst/>
          </a:prstGeom>
          <a:ln>
            <a:solidFill>
              <a:schemeClr val="tx1"/>
            </a:solidFill>
            <a:headEnd type="arrow" w="lg" len="lg"/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stCxn id="52" idx="2"/>
          </p:cNvCxnSpPr>
          <p:nvPr/>
        </p:nvCxnSpPr>
        <p:spPr>
          <a:xfrm rot="5400000">
            <a:off x="5661744" y="2982826"/>
            <a:ext cx="686729" cy="863216"/>
          </a:xfrm>
          <a:prstGeom prst="straightConnector1">
            <a:avLst/>
          </a:prstGeom>
          <a:ln>
            <a:solidFill>
              <a:schemeClr val="tx1"/>
            </a:solidFill>
            <a:headEnd type="arrow" w="lg" len="lg"/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>
            <a:stCxn id="53" idx="2"/>
          </p:cNvCxnSpPr>
          <p:nvPr/>
        </p:nvCxnSpPr>
        <p:spPr>
          <a:xfrm rot="5400000">
            <a:off x="6524966" y="2982821"/>
            <a:ext cx="686721" cy="863218"/>
          </a:xfrm>
          <a:prstGeom prst="straightConnector1">
            <a:avLst/>
          </a:prstGeom>
          <a:ln>
            <a:solidFill>
              <a:schemeClr val="tx1"/>
            </a:solidFill>
            <a:headEnd type="arrow" w="lg" len="lg"/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stCxn id="51" idx="2"/>
          </p:cNvCxnSpPr>
          <p:nvPr/>
        </p:nvCxnSpPr>
        <p:spPr>
          <a:xfrm rot="5400000">
            <a:off x="7388183" y="2982823"/>
            <a:ext cx="686724" cy="863218"/>
          </a:xfrm>
          <a:prstGeom prst="straightConnector1">
            <a:avLst/>
          </a:prstGeom>
          <a:ln>
            <a:solidFill>
              <a:schemeClr val="tx1"/>
            </a:solidFill>
            <a:headEnd type="arrow" w="lg" len="lg"/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Arquitetura </a:t>
            </a:r>
            <a:r>
              <a:rPr lang="pt-BR" dirty="0" err="1" smtClean="0"/>
              <a:t>OpenCL</a:t>
            </a:r>
            <a:endParaRPr lang="pt-BR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6126509"/>
            <a:ext cx="82295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dirty="0" smtClean="0"/>
              <a:t>Modelo de mem</a:t>
            </a:r>
            <a:r>
              <a:rPr lang="pt-BR" sz="2800" dirty="0" smtClean="0"/>
              <a:t>ória</a:t>
            </a:r>
            <a:endParaRPr lang="pt-BR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1407211"/>
            <a:ext cx="8229599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dirty="0" smtClean="0"/>
              <a:t>Mem</a:t>
            </a:r>
            <a:r>
              <a:rPr lang="pt-BR" sz="3200" dirty="0" smtClean="0"/>
              <a:t>ória constante</a:t>
            </a:r>
            <a:endParaRPr lang="pt-BR" sz="3200" dirty="0"/>
          </a:p>
        </p:txBody>
      </p:sp>
      <p:sp>
        <p:nvSpPr>
          <p:cNvPr id="7" name="Rounded Rectangle 6"/>
          <p:cNvSpPr/>
          <p:nvPr/>
        </p:nvSpPr>
        <p:spPr>
          <a:xfrm>
            <a:off x="457200" y="2248105"/>
            <a:ext cx="3627778" cy="943860"/>
          </a:xfrm>
          <a:prstGeom prst="roundRect">
            <a:avLst/>
          </a:prstGeom>
          <a:noFill/>
          <a:ln w="63500"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Rectangle 9"/>
          <p:cNvSpPr/>
          <p:nvPr/>
        </p:nvSpPr>
        <p:spPr>
          <a:xfrm>
            <a:off x="611676" y="2351071"/>
            <a:ext cx="720000" cy="7200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Rectangle 10"/>
          <p:cNvSpPr/>
          <p:nvPr/>
        </p:nvSpPr>
        <p:spPr>
          <a:xfrm>
            <a:off x="3201333" y="2351071"/>
            <a:ext cx="720000" cy="7200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Rectangle 11"/>
          <p:cNvSpPr/>
          <p:nvPr/>
        </p:nvSpPr>
        <p:spPr>
          <a:xfrm>
            <a:off x="1474895" y="2351071"/>
            <a:ext cx="720000" cy="7200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Rectangle 12"/>
          <p:cNvSpPr/>
          <p:nvPr/>
        </p:nvSpPr>
        <p:spPr>
          <a:xfrm>
            <a:off x="2338114" y="2351071"/>
            <a:ext cx="720000" cy="7200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20" name="Straight Arrow Connector 19"/>
          <p:cNvCxnSpPr>
            <a:stCxn id="10" idx="2"/>
          </p:cNvCxnSpPr>
          <p:nvPr/>
        </p:nvCxnSpPr>
        <p:spPr>
          <a:xfrm rot="16200000" flipH="1">
            <a:off x="1059923" y="2982823"/>
            <a:ext cx="686724" cy="863219"/>
          </a:xfrm>
          <a:prstGeom prst="straightConnector1">
            <a:avLst/>
          </a:prstGeom>
          <a:ln>
            <a:solidFill>
              <a:schemeClr val="tx1"/>
            </a:solidFill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12" idx="2"/>
          </p:cNvCxnSpPr>
          <p:nvPr/>
        </p:nvCxnSpPr>
        <p:spPr>
          <a:xfrm rot="16200000" flipH="1">
            <a:off x="1923141" y="2982824"/>
            <a:ext cx="686727" cy="863219"/>
          </a:xfrm>
          <a:prstGeom prst="straightConnector1">
            <a:avLst/>
          </a:prstGeom>
          <a:ln>
            <a:solidFill>
              <a:schemeClr val="tx1"/>
            </a:solidFill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3" idx="2"/>
          </p:cNvCxnSpPr>
          <p:nvPr/>
        </p:nvCxnSpPr>
        <p:spPr>
          <a:xfrm rot="16200000" flipH="1">
            <a:off x="2786363" y="2982821"/>
            <a:ext cx="686722" cy="863221"/>
          </a:xfrm>
          <a:prstGeom prst="straightConnector1">
            <a:avLst/>
          </a:prstGeom>
          <a:ln>
            <a:solidFill>
              <a:schemeClr val="tx1"/>
            </a:solidFill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11" idx="2"/>
            <a:endCxn id="41" idx="0"/>
          </p:cNvCxnSpPr>
          <p:nvPr/>
        </p:nvCxnSpPr>
        <p:spPr>
          <a:xfrm rot="16200000" flipH="1">
            <a:off x="3761925" y="2870478"/>
            <a:ext cx="686721" cy="1087905"/>
          </a:xfrm>
          <a:prstGeom prst="straightConnector1">
            <a:avLst/>
          </a:prstGeom>
          <a:ln>
            <a:solidFill>
              <a:schemeClr val="tx1"/>
            </a:solidFill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457200" y="4908072"/>
            <a:ext cx="822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smtClean="0"/>
              <a:t>- Compartilhada por todos os itens de trabalho</a:t>
            </a:r>
          </a:p>
          <a:p>
            <a:r>
              <a:rPr lang="pt-BR" sz="2400" dirty="0" smtClean="0"/>
              <a:t>- Somente leitura</a:t>
            </a:r>
          </a:p>
        </p:txBody>
      </p:sp>
      <p:sp>
        <p:nvSpPr>
          <p:cNvPr id="41" name="Rectangle 40"/>
          <p:cNvSpPr/>
          <p:nvPr/>
        </p:nvSpPr>
        <p:spPr>
          <a:xfrm>
            <a:off x="611676" y="3757792"/>
            <a:ext cx="8075123" cy="720000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lumMod val="95000"/>
                </a:schemeClr>
              </a:gs>
            </a:gsLst>
          </a:gra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9" name="Rounded Rectangle 48"/>
          <p:cNvSpPr/>
          <p:nvPr/>
        </p:nvSpPr>
        <p:spPr>
          <a:xfrm>
            <a:off x="5059021" y="2248104"/>
            <a:ext cx="3627778" cy="943860"/>
          </a:xfrm>
          <a:prstGeom prst="roundRect">
            <a:avLst/>
          </a:prstGeom>
          <a:noFill/>
          <a:ln w="63500"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0" name="Rectangle 49"/>
          <p:cNvSpPr/>
          <p:nvPr/>
        </p:nvSpPr>
        <p:spPr>
          <a:xfrm>
            <a:off x="5213497" y="2351070"/>
            <a:ext cx="720000" cy="7200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1" name="Rectangle 50"/>
          <p:cNvSpPr/>
          <p:nvPr/>
        </p:nvSpPr>
        <p:spPr>
          <a:xfrm>
            <a:off x="7803154" y="2351070"/>
            <a:ext cx="720000" cy="7200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2" name="Rectangle 51"/>
          <p:cNvSpPr/>
          <p:nvPr/>
        </p:nvSpPr>
        <p:spPr>
          <a:xfrm>
            <a:off x="6076716" y="2351070"/>
            <a:ext cx="720000" cy="7200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3" name="Rectangle 52"/>
          <p:cNvSpPr/>
          <p:nvPr/>
        </p:nvSpPr>
        <p:spPr>
          <a:xfrm>
            <a:off x="6939935" y="2351070"/>
            <a:ext cx="720000" cy="7200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54" name="Straight Arrow Connector 53"/>
          <p:cNvCxnSpPr>
            <a:stCxn id="50" idx="2"/>
            <a:endCxn id="41" idx="0"/>
          </p:cNvCxnSpPr>
          <p:nvPr/>
        </p:nvCxnSpPr>
        <p:spPr>
          <a:xfrm rot="5400000">
            <a:off x="4768007" y="2952302"/>
            <a:ext cx="686722" cy="924259"/>
          </a:xfrm>
          <a:prstGeom prst="straightConnector1">
            <a:avLst/>
          </a:prstGeom>
          <a:ln>
            <a:solidFill>
              <a:schemeClr val="tx1"/>
            </a:solidFill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stCxn id="52" idx="2"/>
          </p:cNvCxnSpPr>
          <p:nvPr/>
        </p:nvCxnSpPr>
        <p:spPr>
          <a:xfrm rot="5400000">
            <a:off x="5661744" y="2982826"/>
            <a:ext cx="686729" cy="863216"/>
          </a:xfrm>
          <a:prstGeom prst="straightConnector1">
            <a:avLst/>
          </a:prstGeom>
          <a:ln>
            <a:solidFill>
              <a:schemeClr val="tx1"/>
            </a:solidFill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>
            <a:stCxn id="53" idx="2"/>
          </p:cNvCxnSpPr>
          <p:nvPr/>
        </p:nvCxnSpPr>
        <p:spPr>
          <a:xfrm rot="5400000">
            <a:off x="6524966" y="2982821"/>
            <a:ext cx="686721" cy="863218"/>
          </a:xfrm>
          <a:prstGeom prst="straightConnector1">
            <a:avLst/>
          </a:prstGeom>
          <a:ln>
            <a:solidFill>
              <a:schemeClr val="tx1"/>
            </a:solidFill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stCxn id="51" idx="2"/>
          </p:cNvCxnSpPr>
          <p:nvPr/>
        </p:nvCxnSpPr>
        <p:spPr>
          <a:xfrm rot="5400000">
            <a:off x="7388183" y="2982823"/>
            <a:ext cx="686724" cy="863218"/>
          </a:xfrm>
          <a:prstGeom prst="straightConnector1">
            <a:avLst/>
          </a:prstGeom>
          <a:ln>
            <a:solidFill>
              <a:schemeClr val="tx1"/>
            </a:solidFill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Arquitetura</a:t>
            </a:r>
            <a:r>
              <a:rPr lang="en-US" dirty="0" smtClean="0"/>
              <a:t> </a:t>
            </a:r>
            <a:r>
              <a:rPr lang="en-US" dirty="0" err="1" smtClean="0"/>
              <a:t>OpenCL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Modelo</a:t>
            </a:r>
            <a:r>
              <a:rPr lang="en-US" dirty="0" smtClean="0"/>
              <a:t> de </a:t>
            </a:r>
            <a:r>
              <a:rPr lang="en-US" dirty="0" err="1" smtClean="0"/>
              <a:t>memória</a:t>
            </a:r>
            <a:r>
              <a:rPr lang="en-US" dirty="0" smtClean="0"/>
              <a:t>: </a:t>
            </a:r>
            <a:r>
              <a:rPr lang="en-US" dirty="0" err="1" smtClean="0"/>
              <a:t>consistência</a:t>
            </a:r>
            <a:endParaRPr lang="en-US" dirty="0" smtClean="0"/>
          </a:p>
          <a:p>
            <a:pPr lvl="1"/>
            <a:r>
              <a:rPr lang="en-US" dirty="0" smtClean="0"/>
              <a:t>Um item de </a:t>
            </a:r>
            <a:r>
              <a:rPr lang="en-US" dirty="0" err="1" smtClean="0"/>
              <a:t>trabalho</a:t>
            </a:r>
            <a:r>
              <a:rPr lang="en-US" dirty="0" smtClean="0"/>
              <a:t> </a:t>
            </a:r>
            <a:r>
              <a:rPr lang="en-US" dirty="0" err="1" smtClean="0"/>
              <a:t>lê</a:t>
            </a:r>
            <a:r>
              <a:rPr lang="en-US" dirty="0" smtClean="0"/>
              <a:t> </a:t>
            </a:r>
            <a:r>
              <a:rPr lang="en-US" dirty="0" err="1" smtClean="0"/>
              <a:t>corretamente</a:t>
            </a:r>
            <a:r>
              <a:rPr lang="en-US" dirty="0" smtClean="0"/>
              <a:t> </a:t>
            </a:r>
            <a:r>
              <a:rPr lang="en-US" dirty="0" err="1" smtClean="0"/>
              <a:t>o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outros</a:t>
            </a:r>
            <a:r>
              <a:rPr lang="en-US" dirty="0" smtClean="0"/>
              <a:t> </a:t>
            </a:r>
            <a:r>
              <a:rPr lang="en-US" dirty="0" err="1" smtClean="0"/>
              <a:t>escrevem</a:t>
            </a:r>
            <a:r>
              <a:rPr lang="en-US" dirty="0" smtClean="0"/>
              <a:t>?</a:t>
            </a:r>
            <a:endParaRPr lang="en-US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Arquitetura </a:t>
            </a:r>
            <a:r>
              <a:rPr lang="pt-BR" dirty="0" err="1" smtClean="0"/>
              <a:t>OpenCL</a:t>
            </a:r>
            <a:endParaRPr lang="pt-BR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6126509"/>
            <a:ext cx="82295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dirty="0" smtClean="0"/>
              <a:t>Modelo de mem</a:t>
            </a:r>
            <a:r>
              <a:rPr lang="pt-BR" sz="2800" dirty="0" smtClean="0"/>
              <a:t>ória: consistência</a:t>
            </a:r>
            <a:endParaRPr lang="pt-BR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609600" y="1424372"/>
            <a:ext cx="82295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 smtClean="0"/>
              <a:t>- Mem</a:t>
            </a:r>
            <a:r>
              <a:rPr lang="pt-BR" sz="2800" dirty="0" smtClean="0"/>
              <a:t>ória é consistente para um item de trabalho</a:t>
            </a:r>
            <a:endParaRPr lang="pt-BR" sz="2800" dirty="0"/>
          </a:p>
        </p:txBody>
      </p:sp>
      <p:sp>
        <p:nvSpPr>
          <p:cNvPr id="7" name="Rectangle 6"/>
          <p:cNvSpPr/>
          <p:nvPr/>
        </p:nvSpPr>
        <p:spPr>
          <a:xfrm>
            <a:off x="1020969" y="3055237"/>
            <a:ext cx="1800000" cy="18000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Rectangle 7"/>
          <p:cNvSpPr/>
          <p:nvPr/>
        </p:nvSpPr>
        <p:spPr>
          <a:xfrm>
            <a:off x="5913046" y="3055237"/>
            <a:ext cx="1800000" cy="1800000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lumMod val="95000"/>
                </a:schemeClr>
              </a:gs>
            </a:gsLst>
          </a:gra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TextBox 8"/>
          <p:cNvSpPr txBox="1"/>
          <p:nvPr/>
        </p:nvSpPr>
        <p:spPr>
          <a:xfrm>
            <a:off x="1020968" y="4901452"/>
            <a:ext cx="18000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 smtClean="0"/>
              <a:t>Item de trabalho</a:t>
            </a:r>
            <a:endParaRPr lang="pt-BR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5913046" y="4901452"/>
            <a:ext cx="18000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 smtClean="0"/>
              <a:t>Mem</a:t>
            </a:r>
            <a:r>
              <a:rPr lang="pt-BR" sz="2400" dirty="0" smtClean="0"/>
              <a:t>ória</a:t>
            </a:r>
            <a:endParaRPr lang="pt-BR" sz="2400" dirty="0"/>
          </a:p>
        </p:txBody>
      </p:sp>
      <p:grpSp>
        <p:nvGrpSpPr>
          <p:cNvPr id="16" name="Group 15"/>
          <p:cNvGrpSpPr/>
          <p:nvPr/>
        </p:nvGrpSpPr>
        <p:grpSpPr>
          <a:xfrm>
            <a:off x="3112090" y="2670516"/>
            <a:ext cx="2503980" cy="817740"/>
            <a:chOff x="3112090" y="2670516"/>
            <a:chExt cx="2503980" cy="817740"/>
          </a:xfrm>
        </p:grpSpPr>
        <p:cxnSp>
          <p:nvCxnSpPr>
            <p:cNvPr id="12" name="Straight Arrow Connector 11"/>
            <p:cNvCxnSpPr/>
            <p:nvPr/>
          </p:nvCxnSpPr>
          <p:spPr>
            <a:xfrm>
              <a:off x="3112090" y="3470367"/>
              <a:ext cx="2503980" cy="17889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3988484" y="2670516"/>
              <a:ext cx="625995" cy="76944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pt-BR" sz="4400" dirty="0" smtClean="0">
                  <a:solidFill>
                    <a:schemeClr val="accent1"/>
                  </a:solidFill>
                </a:rPr>
                <a:t>x</a:t>
              </a:r>
              <a:endParaRPr lang="pt-BR" sz="4400" dirty="0">
                <a:solidFill>
                  <a:schemeClr val="accent1"/>
                </a:solidFill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3112090" y="4418462"/>
            <a:ext cx="2503980" cy="769441"/>
            <a:chOff x="3112090" y="4418462"/>
            <a:chExt cx="2503980" cy="769441"/>
          </a:xfrm>
        </p:grpSpPr>
        <p:cxnSp>
          <p:nvCxnSpPr>
            <p:cNvPr id="13" name="Straight Arrow Connector 12"/>
            <p:cNvCxnSpPr/>
            <p:nvPr/>
          </p:nvCxnSpPr>
          <p:spPr>
            <a:xfrm>
              <a:off x="3112090" y="4579453"/>
              <a:ext cx="2503980" cy="17889"/>
            </a:xfrm>
            <a:prstGeom prst="straightConnector1">
              <a:avLst/>
            </a:prstGeom>
            <a:ln w="50800">
              <a:solidFill>
                <a:schemeClr val="tx1"/>
              </a:solidFill>
              <a:headEnd type="arrow" w="lg" len="lg"/>
              <a:tailEnd type="non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3988484" y="4418462"/>
              <a:ext cx="625995" cy="76944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pt-BR" sz="4400" dirty="0" smtClean="0">
                  <a:solidFill>
                    <a:schemeClr val="accent1"/>
                  </a:solidFill>
                </a:rPr>
                <a:t>x</a:t>
              </a:r>
              <a:endParaRPr lang="pt-BR" sz="4400" dirty="0">
                <a:solidFill>
                  <a:schemeClr val="accent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Introdução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Ambientes computacionais atuais: </a:t>
            </a:r>
            <a:r>
              <a:rPr lang="pt-BR" dirty="0" err="1" smtClean="0"/>
              <a:t>CPUs</a:t>
            </a:r>
            <a:r>
              <a:rPr lang="pt-BR" dirty="0" smtClean="0"/>
              <a:t> </a:t>
            </a:r>
            <a:r>
              <a:rPr lang="pt-BR" i="1" dirty="0" err="1" smtClean="0"/>
              <a:t>multicore</a:t>
            </a:r>
            <a:r>
              <a:rPr lang="pt-BR" dirty="0" smtClean="0"/>
              <a:t> </a:t>
            </a:r>
            <a:r>
              <a:rPr lang="pt-BR" dirty="0" smtClean="0"/>
              <a:t>e </a:t>
            </a:r>
            <a:r>
              <a:rPr lang="pt-BR" dirty="0" err="1" smtClean="0"/>
              <a:t>GPUs</a:t>
            </a:r>
            <a:r>
              <a:rPr lang="pt-BR" dirty="0" smtClean="0"/>
              <a:t> </a:t>
            </a:r>
            <a:r>
              <a:rPr lang="pt-BR" i="1" dirty="0" err="1" smtClean="0"/>
              <a:t>many-core</a:t>
            </a:r>
            <a:endParaRPr lang="pt-BR" dirty="0" smtClean="0"/>
          </a:p>
          <a:p>
            <a:pPr lvl="1"/>
            <a:r>
              <a:rPr lang="pt-BR" dirty="0" smtClean="0"/>
              <a:t>Ambientes </a:t>
            </a:r>
            <a:r>
              <a:rPr lang="pt-BR" b="1" dirty="0" smtClean="0"/>
              <a:t>heterogêneos</a:t>
            </a:r>
            <a:endParaRPr lang="pt-BR" b="1" dirty="0" smtClean="0"/>
          </a:p>
          <a:p>
            <a:pPr lvl="1"/>
            <a:r>
              <a:rPr lang="pt-BR" dirty="0" smtClean="0"/>
              <a:t>Processamento </a:t>
            </a:r>
            <a:r>
              <a:rPr lang="pt-BR" dirty="0" smtClean="0"/>
              <a:t>paralelo</a:t>
            </a:r>
          </a:p>
          <a:p>
            <a:pPr lvl="1"/>
            <a:r>
              <a:rPr lang="pt-BR" dirty="0" smtClean="0"/>
              <a:t>Alto desempenho</a:t>
            </a:r>
          </a:p>
          <a:p>
            <a:r>
              <a:rPr lang="pt-BR" dirty="0" smtClean="0"/>
              <a:t>Como utilizar todo este poder computacional?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Arquitetura </a:t>
            </a:r>
            <a:r>
              <a:rPr lang="pt-BR" dirty="0" err="1" smtClean="0"/>
              <a:t>OpenCL</a:t>
            </a:r>
            <a:endParaRPr lang="pt-BR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6126509"/>
            <a:ext cx="82295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dirty="0" smtClean="0"/>
              <a:t>Modelo de mem</a:t>
            </a:r>
            <a:r>
              <a:rPr lang="pt-BR" sz="2800" dirty="0" smtClean="0"/>
              <a:t>ória: consistência</a:t>
            </a:r>
            <a:endParaRPr lang="pt-BR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609600" y="1424372"/>
            <a:ext cx="82295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 smtClean="0"/>
              <a:t>- Mem</a:t>
            </a:r>
            <a:r>
              <a:rPr lang="pt-BR" sz="2800" dirty="0" smtClean="0"/>
              <a:t>ória é consistente para um grupo de trabalho </a:t>
            </a:r>
            <a:r>
              <a:rPr lang="pt-BR" sz="2800" b="1" dirty="0" smtClean="0"/>
              <a:t>após uma barreira (</a:t>
            </a:r>
            <a:r>
              <a:rPr lang="pt-BR" sz="2800" b="1" i="1" dirty="0" err="1" smtClean="0"/>
              <a:t>barrier</a:t>
            </a:r>
            <a:r>
              <a:rPr lang="pt-BR" sz="2800" b="1" dirty="0" smtClean="0"/>
              <a:t>)</a:t>
            </a:r>
            <a:endParaRPr lang="pt-BR" sz="2800" dirty="0"/>
          </a:p>
        </p:txBody>
      </p:sp>
      <p:sp>
        <p:nvSpPr>
          <p:cNvPr id="7" name="Rectangle 6"/>
          <p:cNvSpPr/>
          <p:nvPr/>
        </p:nvSpPr>
        <p:spPr>
          <a:xfrm>
            <a:off x="2486493" y="3055237"/>
            <a:ext cx="720000" cy="7200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Rectangle 7"/>
          <p:cNvSpPr/>
          <p:nvPr/>
        </p:nvSpPr>
        <p:spPr>
          <a:xfrm>
            <a:off x="5763863" y="3055237"/>
            <a:ext cx="720000" cy="720000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lumMod val="95000"/>
                </a:schemeClr>
              </a:gs>
            </a:gsLst>
          </a:gra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TextBox 8"/>
          <p:cNvSpPr txBox="1"/>
          <p:nvPr/>
        </p:nvSpPr>
        <p:spPr>
          <a:xfrm>
            <a:off x="1871232" y="4901452"/>
            <a:ext cx="18000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 smtClean="0"/>
              <a:t>Itens de trabalho</a:t>
            </a:r>
            <a:endParaRPr lang="pt-BR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5206254" y="4901452"/>
            <a:ext cx="18000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 smtClean="0"/>
              <a:t>Mem</a:t>
            </a:r>
            <a:r>
              <a:rPr lang="pt-BR" sz="2400" dirty="0" smtClean="0"/>
              <a:t>ória</a:t>
            </a:r>
            <a:endParaRPr lang="pt-BR" sz="2400" dirty="0"/>
          </a:p>
        </p:txBody>
      </p:sp>
      <p:sp>
        <p:nvSpPr>
          <p:cNvPr id="16" name="Rectangle 15"/>
          <p:cNvSpPr/>
          <p:nvPr/>
        </p:nvSpPr>
        <p:spPr>
          <a:xfrm>
            <a:off x="2486493" y="4075623"/>
            <a:ext cx="720000" cy="7200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Rounded Rectangle 16"/>
          <p:cNvSpPr/>
          <p:nvPr/>
        </p:nvSpPr>
        <p:spPr>
          <a:xfrm>
            <a:off x="2331201" y="2942994"/>
            <a:ext cx="1056666" cy="1958458"/>
          </a:xfrm>
          <a:prstGeom prst="roundRect">
            <a:avLst/>
          </a:prstGeom>
          <a:noFill/>
          <a:ln w="63500"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Rectangle 17"/>
          <p:cNvSpPr/>
          <p:nvPr/>
        </p:nvSpPr>
        <p:spPr>
          <a:xfrm>
            <a:off x="5763863" y="4075623"/>
            <a:ext cx="720000" cy="720000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lumMod val="95000"/>
                </a:schemeClr>
              </a:gs>
            </a:gsLst>
          </a:gra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7" name="Group 26"/>
          <p:cNvGrpSpPr/>
          <p:nvPr/>
        </p:nvGrpSpPr>
        <p:grpSpPr>
          <a:xfrm>
            <a:off x="3671233" y="2646367"/>
            <a:ext cx="1827777" cy="2396688"/>
            <a:chOff x="3671233" y="2646367"/>
            <a:chExt cx="1827777" cy="2396688"/>
          </a:xfrm>
        </p:grpSpPr>
        <p:cxnSp>
          <p:nvCxnSpPr>
            <p:cNvPr id="12" name="Straight Arrow Connector 11"/>
            <p:cNvCxnSpPr/>
            <p:nvPr/>
          </p:nvCxnSpPr>
          <p:spPr>
            <a:xfrm>
              <a:off x="3671233" y="3446218"/>
              <a:ext cx="1827777" cy="17889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4310956" y="2646367"/>
              <a:ext cx="456944" cy="76944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pt-BR" sz="4400" dirty="0" smtClean="0">
                  <a:solidFill>
                    <a:schemeClr val="accent1"/>
                  </a:solidFill>
                </a:rPr>
                <a:t>x</a:t>
              </a:r>
              <a:endParaRPr lang="pt-BR" sz="4400" dirty="0">
                <a:solidFill>
                  <a:schemeClr val="accent1"/>
                </a:solidFill>
              </a:endParaRPr>
            </a:p>
          </p:txBody>
        </p:sp>
        <p:cxnSp>
          <p:nvCxnSpPr>
            <p:cNvPr id="19" name="Straight Arrow Connector 18"/>
            <p:cNvCxnSpPr/>
            <p:nvPr/>
          </p:nvCxnSpPr>
          <p:spPr>
            <a:xfrm>
              <a:off x="3671233" y="4426833"/>
              <a:ext cx="1827777" cy="17889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4310956" y="4273614"/>
              <a:ext cx="456944" cy="76944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pt-BR" sz="4400" dirty="0" smtClean="0">
                  <a:solidFill>
                    <a:schemeClr val="accent1"/>
                  </a:solidFill>
                </a:rPr>
                <a:t>y</a:t>
              </a:r>
              <a:endParaRPr lang="pt-BR" sz="4400" dirty="0">
                <a:solidFill>
                  <a:schemeClr val="accent1"/>
                </a:solidFill>
              </a:endParaRP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3302047" y="2780661"/>
            <a:ext cx="2196964" cy="2223757"/>
            <a:chOff x="3302047" y="2780661"/>
            <a:chExt cx="2196964" cy="2223757"/>
          </a:xfrm>
        </p:grpSpPr>
        <p:cxnSp>
          <p:nvCxnSpPr>
            <p:cNvPr id="22" name="Straight Arrow Connector 21"/>
            <p:cNvCxnSpPr/>
            <p:nvPr/>
          </p:nvCxnSpPr>
          <p:spPr>
            <a:xfrm rot="10800000">
              <a:off x="3671234" y="3464107"/>
              <a:ext cx="1827777" cy="962726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 rot="10800000" flipV="1">
              <a:off x="3671234" y="3464107"/>
              <a:ext cx="1827777" cy="962726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/>
            <p:cNvSpPr txBox="1"/>
            <p:nvPr/>
          </p:nvSpPr>
          <p:spPr>
            <a:xfrm>
              <a:off x="3302047" y="2780661"/>
              <a:ext cx="576965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4400" dirty="0" smtClean="0">
                  <a:solidFill>
                    <a:schemeClr val="accent2"/>
                  </a:solidFill>
                </a:rPr>
                <a:t>?</a:t>
              </a:r>
              <a:endParaRPr lang="pt-BR" sz="4400" dirty="0">
                <a:solidFill>
                  <a:schemeClr val="accent2"/>
                </a:solidFill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3302047" y="4234977"/>
              <a:ext cx="576965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4400" dirty="0" smtClean="0">
                  <a:solidFill>
                    <a:schemeClr val="accent2"/>
                  </a:solidFill>
                </a:rPr>
                <a:t>?</a:t>
              </a:r>
              <a:endParaRPr lang="pt-BR" sz="4400" dirty="0">
                <a:solidFill>
                  <a:schemeClr val="accent2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Arquitetura </a:t>
            </a:r>
            <a:r>
              <a:rPr lang="pt-BR" dirty="0" err="1" smtClean="0"/>
              <a:t>OpenCL</a:t>
            </a:r>
            <a:endParaRPr lang="pt-BR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6126509"/>
            <a:ext cx="82295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dirty="0" smtClean="0"/>
              <a:t>Modelo de mem</a:t>
            </a:r>
            <a:r>
              <a:rPr lang="pt-BR" sz="2800" dirty="0" smtClean="0"/>
              <a:t>ória: consistência</a:t>
            </a:r>
            <a:endParaRPr lang="pt-BR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609600" y="1424372"/>
            <a:ext cx="82295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 smtClean="0"/>
              <a:t>- Mem</a:t>
            </a:r>
            <a:r>
              <a:rPr lang="pt-BR" sz="2800" dirty="0" smtClean="0"/>
              <a:t>ória é consistente para um grupo de trabalho </a:t>
            </a:r>
            <a:r>
              <a:rPr lang="pt-BR" sz="2800" b="1" dirty="0" smtClean="0"/>
              <a:t>após uma barreira (</a:t>
            </a:r>
            <a:r>
              <a:rPr lang="pt-BR" sz="2800" b="1" i="1" dirty="0" err="1" smtClean="0"/>
              <a:t>barrier</a:t>
            </a:r>
            <a:r>
              <a:rPr lang="pt-BR" sz="2800" b="1" dirty="0" smtClean="0"/>
              <a:t>)</a:t>
            </a:r>
            <a:endParaRPr lang="pt-BR" sz="2800" dirty="0"/>
          </a:p>
        </p:txBody>
      </p:sp>
      <p:sp>
        <p:nvSpPr>
          <p:cNvPr id="7" name="Rectangle 6"/>
          <p:cNvSpPr/>
          <p:nvPr/>
        </p:nvSpPr>
        <p:spPr>
          <a:xfrm>
            <a:off x="2486493" y="3055237"/>
            <a:ext cx="720000" cy="7200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Rectangle 7"/>
          <p:cNvSpPr/>
          <p:nvPr/>
        </p:nvSpPr>
        <p:spPr>
          <a:xfrm>
            <a:off x="5763863" y="3055237"/>
            <a:ext cx="720000" cy="720000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lumMod val="95000"/>
                </a:schemeClr>
              </a:gs>
            </a:gsLst>
          </a:gra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TextBox 8"/>
          <p:cNvSpPr txBox="1"/>
          <p:nvPr/>
        </p:nvSpPr>
        <p:spPr>
          <a:xfrm>
            <a:off x="1871232" y="4901452"/>
            <a:ext cx="18000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 smtClean="0"/>
              <a:t>Itens de trabalho</a:t>
            </a:r>
            <a:endParaRPr lang="pt-BR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5206254" y="4901452"/>
            <a:ext cx="18000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 smtClean="0"/>
              <a:t>Mem</a:t>
            </a:r>
            <a:r>
              <a:rPr lang="pt-BR" sz="2400" dirty="0" smtClean="0"/>
              <a:t>ória</a:t>
            </a:r>
            <a:endParaRPr lang="pt-BR" sz="2400" dirty="0"/>
          </a:p>
        </p:txBody>
      </p:sp>
      <p:sp>
        <p:nvSpPr>
          <p:cNvPr id="16" name="Rectangle 15"/>
          <p:cNvSpPr/>
          <p:nvPr/>
        </p:nvSpPr>
        <p:spPr>
          <a:xfrm>
            <a:off x="2486493" y="4075623"/>
            <a:ext cx="720000" cy="7200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Rounded Rectangle 16"/>
          <p:cNvSpPr/>
          <p:nvPr/>
        </p:nvSpPr>
        <p:spPr>
          <a:xfrm>
            <a:off x="2331201" y="2942994"/>
            <a:ext cx="1056666" cy="1958458"/>
          </a:xfrm>
          <a:prstGeom prst="roundRect">
            <a:avLst/>
          </a:prstGeom>
          <a:noFill/>
          <a:ln w="63500"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Rectangle 17"/>
          <p:cNvSpPr/>
          <p:nvPr/>
        </p:nvSpPr>
        <p:spPr>
          <a:xfrm>
            <a:off x="5763863" y="4075623"/>
            <a:ext cx="720000" cy="720000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lumMod val="95000"/>
                </a:schemeClr>
              </a:gs>
            </a:gsLst>
          </a:gra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" name="Group 26"/>
          <p:cNvGrpSpPr/>
          <p:nvPr/>
        </p:nvGrpSpPr>
        <p:grpSpPr>
          <a:xfrm>
            <a:off x="3671233" y="2646367"/>
            <a:ext cx="1827777" cy="2396688"/>
            <a:chOff x="3671233" y="2646367"/>
            <a:chExt cx="1827777" cy="2396688"/>
          </a:xfrm>
        </p:grpSpPr>
        <p:cxnSp>
          <p:nvCxnSpPr>
            <p:cNvPr id="12" name="Straight Arrow Connector 11"/>
            <p:cNvCxnSpPr/>
            <p:nvPr/>
          </p:nvCxnSpPr>
          <p:spPr>
            <a:xfrm>
              <a:off x="3671233" y="3446218"/>
              <a:ext cx="1827777" cy="17889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4310956" y="2646367"/>
              <a:ext cx="456944" cy="76944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pt-BR" sz="4400" dirty="0" smtClean="0">
                  <a:solidFill>
                    <a:schemeClr val="accent1"/>
                  </a:solidFill>
                </a:rPr>
                <a:t>x</a:t>
              </a:r>
              <a:endParaRPr lang="pt-BR" sz="4400" dirty="0">
                <a:solidFill>
                  <a:schemeClr val="accent1"/>
                </a:solidFill>
              </a:endParaRPr>
            </a:p>
          </p:txBody>
        </p:sp>
        <p:cxnSp>
          <p:nvCxnSpPr>
            <p:cNvPr id="19" name="Straight Arrow Connector 18"/>
            <p:cNvCxnSpPr/>
            <p:nvPr/>
          </p:nvCxnSpPr>
          <p:spPr>
            <a:xfrm>
              <a:off x="3671233" y="4426833"/>
              <a:ext cx="1827777" cy="17889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4310956" y="4273614"/>
              <a:ext cx="456944" cy="76944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pt-BR" sz="4400" dirty="0" smtClean="0">
                  <a:solidFill>
                    <a:schemeClr val="accent1"/>
                  </a:solidFill>
                </a:rPr>
                <a:t>y</a:t>
              </a:r>
              <a:endParaRPr lang="pt-BR" sz="4400" dirty="0">
                <a:solidFill>
                  <a:schemeClr val="accent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Arquitetura </a:t>
            </a:r>
            <a:r>
              <a:rPr lang="pt-BR" dirty="0" err="1" smtClean="0"/>
              <a:t>OpenCL</a:t>
            </a:r>
            <a:endParaRPr lang="pt-BR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6126509"/>
            <a:ext cx="82295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dirty="0" smtClean="0"/>
              <a:t>Modelo de mem</a:t>
            </a:r>
            <a:r>
              <a:rPr lang="pt-BR" sz="2800" dirty="0" smtClean="0"/>
              <a:t>ória: consistência</a:t>
            </a:r>
            <a:endParaRPr lang="pt-BR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609600" y="1424372"/>
            <a:ext cx="82295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 smtClean="0"/>
              <a:t>- Mem</a:t>
            </a:r>
            <a:r>
              <a:rPr lang="pt-BR" sz="2800" dirty="0" smtClean="0"/>
              <a:t>ória é consistente para um grupo de trabalho </a:t>
            </a:r>
            <a:r>
              <a:rPr lang="pt-BR" sz="2800" b="1" dirty="0" smtClean="0"/>
              <a:t>após uma barreira (</a:t>
            </a:r>
            <a:r>
              <a:rPr lang="pt-BR" sz="2800" b="1" i="1" dirty="0" err="1" smtClean="0"/>
              <a:t>barrier</a:t>
            </a:r>
            <a:r>
              <a:rPr lang="pt-BR" sz="2800" b="1" dirty="0" smtClean="0"/>
              <a:t>)</a:t>
            </a:r>
            <a:endParaRPr lang="pt-BR" sz="2800" dirty="0"/>
          </a:p>
        </p:txBody>
      </p:sp>
      <p:sp>
        <p:nvSpPr>
          <p:cNvPr id="7" name="Rectangle 6"/>
          <p:cNvSpPr/>
          <p:nvPr/>
        </p:nvSpPr>
        <p:spPr>
          <a:xfrm>
            <a:off x="2486493" y="3055237"/>
            <a:ext cx="720000" cy="7200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Rectangle 7"/>
          <p:cNvSpPr/>
          <p:nvPr/>
        </p:nvSpPr>
        <p:spPr>
          <a:xfrm>
            <a:off x="5763863" y="3055237"/>
            <a:ext cx="720000" cy="720000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lumMod val="95000"/>
                </a:schemeClr>
              </a:gs>
            </a:gsLst>
          </a:gra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TextBox 8"/>
          <p:cNvSpPr txBox="1"/>
          <p:nvPr/>
        </p:nvSpPr>
        <p:spPr>
          <a:xfrm>
            <a:off x="1871232" y="4901452"/>
            <a:ext cx="18000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 smtClean="0"/>
              <a:t>Itens de trabalho</a:t>
            </a:r>
            <a:endParaRPr lang="pt-BR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5206254" y="4901452"/>
            <a:ext cx="18000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 smtClean="0"/>
              <a:t>Mem</a:t>
            </a:r>
            <a:r>
              <a:rPr lang="pt-BR" sz="2400" dirty="0" smtClean="0"/>
              <a:t>ória</a:t>
            </a:r>
            <a:endParaRPr lang="pt-BR" sz="2400" dirty="0"/>
          </a:p>
        </p:txBody>
      </p:sp>
      <p:sp>
        <p:nvSpPr>
          <p:cNvPr id="16" name="Rectangle 15"/>
          <p:cNvSpPr/>
          <p:nvPr/>
        </p:nvSpPr>
        <p:spPr>
          <a:xfrm>
            <a:off x="2486493" y="4075623"/>
            <a:ext cx="720000" cy="7200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Rounded Rectangle 16"/>
          <p:cNvSpPr/>
          <p:nvPr/>
        </p:nvSpPr>
        <p:spPr>
          <a:xfrm>
            <a:off x="2331201" y="2942994"/>
            <a:ext cx="1056666" cy="1958458"/>
          </a:xfrm>
          <a:prstGeom prst="roundRect">
            <a:avLst/>
          </a:prstGeom>
          <a:noFill/>
          <a:ln w="63500"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Rectangle 17"/>
          <p:cNvSpPr/>
          <p:nvPr/>
        </p:nvSpPr>
        <p:spPr>
          <a:xfrm>
            <a:off x="5763863" y="4075623"/>
            <a:ext cx="720000" cy="720000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lumMod val="95000"/>
                </a:schemeClr>
              </a:gs>
            </a:gsLst>
          </a:gra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3" name="Group 22"/>
          <p:cNvGrpSpPr/>
          <p:nvPr/>
        </p:nvGrpSpPr>
        <p:grpSpPr>
          <a:xfrm>
            <a:off x="3552896" y="2706888"/>
            <a:ext cx="2196963" cy="3315616"/>
            <a:chOff x="3552896" y="2706888"/>
            <a:chExt cx="2196963" cy="3315616"/>
          </a:xfrm>
        </p:grpSpPr>
        <p:sp>
          <p:nvSpPr>
            <p:cNvPr id="21" name="Rectangle 20"/>
            <p:cNvSpPr/>
            <p:nvPr/>
          </p:nvSpPr>
          <p:spPr>
            <a:xfrm>
              <a:off x="4462580" y="2706888"/>
              <a:ext cx="394767" cy="273747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3552896" y="5560839"/>
              <a:ext cx="219696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2400" dirty="0" err="1" smtClean="0">
                  <a:latin typeface="Monaco"/>
                  <a:cs typeface="Monaco"/>
                </a:rPr>
                <a:t>b</a:t>
              </a:r>
              <a:r>
                <a:rPr lang="pt-BR" sz="2400" dirty="0" err="1" smtClean="0">
                  <a:latin typeface="Monaco"/>
                  <a:cs typeface="Monaco"/>
                </a:rPr>
                <a:t>arrier</a:t>
              </a:r>
              <a:r>
                <a:rPr lang="pt-BR" sz="2400" dirty="0" smtClean="0">
                  <a:latin typeface="Monaco"/>
                  <a:cs typeface="Monaco"/>
                </a:rPr>
                <a:t>()</a:t>
              </a:r>
              <a:endParaRPr lang="pt-BR" sz="2400" dirty="0">
                <a:latin typeface="Monaco"/>
                <a:cs typeface="Monaco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Arquitetura </a:t>
            </a:r>
            <a:r>
              <a:rPr lang="pt-BR" dirty="0" err="1" smtClean="0"/>
              <a:t>OpenCL</a:t>
            </a:r>
            <a:endParaRPr lang="pt-BR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6126509"/>
            <a:ext cx="82295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dirty="0" smtClean="0"/>
              <a:t>Modelo de mem</a:t>
            </a:r>
            <a:r>
              <a:rPr lang="pt-BR" sz="2800" dirty="0" smtClean="0"/>
              <a:t>ória: consistência</a:t>
            </a:r>
            <a:endParaRPr lang="pt-BR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609600" y="1424372"/>
            <a:ext cx="82295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 smtClean="0"/>
              <a:t>- Mem</a:t>
            </a:r>
            <a:r>
              <a:rPr lang="pt-BR" sz="2800" dirty="0" smtClean="0"/>
              <a:t>ória é consistente para um grupo de trabalho </a:t>
            </a:r>
            <a:r>
              <a:rPr lang="pt-BR" sz="2800" b="1" dirty="0" smtClean="0"/>
              <a:t>após uma barreira (</a:t>
            </a:r>
            <a:r>
              <a:rPr lang="pt-BR" sz="2800" b="1" i="1" dirty="0" err="1" smtClean="0"/>
              <a:t>barrier</a:t>
            </a:r>
            <a:r>
              <a:rPr lang="pt-BR" sz="2800" b="1" dirty="0" smtClean="0"/>
              <a:t>)</a:t>
            </a:r>
            <a:endParaRPr lang="pt-BR" sz="2800" dirty="0"/>
          </a:p>
        </p:txBody>
      </p:sp>
      <p:sp>
        <p:nvSpPr>
          <p:cNvPr id="7" name="Rectangle 6"/>
          <p:cNvSpPr/>
          <p:nvPr/>
        </p:nvSpPr>
        <p:spPr>
          <a:xfrm>
            <a:off x="2486493" y="3055237"/>
            <a:ext cx="720000" cy="7200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Rectangle 7"/>
          <p:cNvSpPr/>
          <p:nvPr/>
        </p:nvSpPr>
        <p:spPr>
          <a:xfrm>
            <a:off x="5763863" y="3055237"/>
            <a:ext cx="720000" cy="720000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lumMod val="95000"/>
                </a:schemeClr>
              </a:gs>
            </a:gsLst>
          </a:gra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TextBox 8"/>
          <p:cNvSpPr txBox="1"/>
          <p:nvPr/>
        </p:nvSpPr>
        <p:spPr>
          <a:xfrm>
            <a:off x="1871232" y="4901452"/>
            <a:ext cx="18000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 smtClean="0"/>
              <a:t>Itens de trabalho</a:t>
            </a:r>
            <a:endParaRPr lang="pt-BR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5206254" y="4901452"/>
            <a:ext cx="18000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 smtClean="0"/>
              <a:t>Mem</a:t>
            </a:r>
            <a:r>
              <a:rPr lang="pt-BR" sz="2400" dirty="0" smtClean="0"/>
              <a:t>ória</a:t>
            </a:r>
            <a:endParaRPr lang="pt-BR" sz="2400" dirty="0"/>
          </a:p>
        </p:txBody>
      </p:sp>
      <p:sp>
        <p:nvSpPr>
          <p:cNvPr id="16" name="Rectangle 15"/>
          <p:cNvSpPr/>
          <p:nvPr/>
        </p:nvSpPr>
        <p:spPr>
          <a:xfrm>
            <a:off x="2486493" y="4075623"/>
            <a:ext cx="720000" cy="7200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Rounded Rectangle 16"/>
          <p:cNvSpPr/>
          <p:nvPr/>
        </p:nvSpPr>
        <p:spPr>
          <a:xfrm>
            <a:off x="2331201" y="2942994"/>
            <a:ext cx="1056666" cy="1958458"/>
          </a:xfrm>
          <a:prstGeom prst="roundRect">
            <a:avLst/>
          </a:prstGeom>
          <a:noFill/>
          <a:ln w="63500"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Rectangle 17"/>
          <p:cNvSpPr/>
          <p:nvPr/>
        </p:nvSpPr>
        <p:spPr>
          <a:xfrm>
            <a:off x="5763863" y="4075623"/>
            <a:ext cx="720000" cy="720000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lumMod val="95000"/>
                </a:schemeClr>
              </a:gs>
            </a:gsLst>
          </a:gra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3" name="Group 22"/>
          <p:cNvGrpSpPr/>
          <p:nvPr/>
        </p:nvGrpSpPr>
        <p:grpSpPr>
          <a:xfrm>
            <a:off x="3302047" y="2780661"/>
            <a:ext cx="2196964" cy="2223757"/>
            <a:chOff x="3302047" y="2780661"/>
            <a:chExt cx="2196964" cy="2223757"/>
          </a:xfrm>
        </p:grpSpPr>
        <p:cxnSp>
          <p:nvCxnSpPr>
            <p:cNvPr id="22" name="Straight Arrow Connector 21"/>
            <p:cNvCxnSpPr/>
            <p:nvPr/>
          </p:nvCxnSpPr>
          <p:spPr>
            <a:xfrm rot="10800000">
              <a:off x="3671234" y="3464107"/>
              <a:ext cx="1827777" cy="962726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 rot="10800000" flipV="1">
              <a:off x="3671234" y="3464107"/>
              <a:ext cx="1827777" cy="962726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/>
            <p:cNvSpPr txBox="1"/>
            <p:nvPr/>
          </p:nvSpPr>
          <p:spPr>
            <a:xfrm>
              <a:off x="3302047" y="2780661"/>
              <a:ext cx="576965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4400" dirty="0" smtClean="0">
                  <a:solidFill>
                    <a:schemeClr val="accent1"/>
                  </a:solidFill>
                </a:rPr>
                <a:t>y</a:t>
              </a:r>
              <a:endParaRPr lang="pt-BR" sz="4400" dirty="0">
                <a:solidFill>
                  <a:schemeClr val="accent1"/>
                </a:solidFill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3302047" y="4234977"/>
              <a:ext cx="576965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4400" dirty="0" smtClean="0">
                  <a:solidFill>
                    <a:schemeClr val="accent1"/>
                  </a:solidFill>
                </a:rPr>
                <a:t>x</a:t>
              </a:r>
              <a:endParaRPr lang="pt-BR" sz="4400" dirty="0">
                <a:solidFill>
                  <a:schemeClr val="accent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Arquitetura </a:t>
            </a:r>
            <a:r>
              <a:rPr lang="pt-BR" dirty="0" err="1" smtClean="0"/>
              <a:t>OpenCL</a:t>
            </a:r>
            <a:endParaRPr lang="pt-BR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Sincroniza</a:t>
            </a:r>
            <a:r>
              <a:rPr lang="pt-BR" dirty="0" smtClean="0"/>
              <a:t>ção</a:t>
            </a:r>
          </a:p>
          <a:p>
            <a:pPr lvl="1"/>
            <a:r>
              <a:rPr lang="pt-BR" dirty="0" smtClean="0"/>
              <a:t>Barreira: execução só prossegue após todos os itens de trabalho de um mesmo grupo de trabalho a terem atingido</a:t>
            </a:r>
          </a:p>
          <a:p>
            <a:pPr lvl="1"/>
            <a:r>
              <a:rPr lang="pt-BR" b="1" dirty="0" smtClean="0"/>
              <a:t>Não há sincronização entre grupos de trabalho</a:t>
            </a:r>
            <a:endParaRPr lang="pt-B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Linguagem</a:t>
            </a:r>
            <a:r>
              <a:rPr lang="en-US" dirty="0" smtClean="0"/>
              <a:t> </a:t>
            </a:r>
            <a:r>
              <a:rPr lang="en-US" dirty="0" err="1" smtClean="0"/>
              <a:t>OpenCL</a:t>
            </a:r>
            <a:r>
              <a:rPr lang="en-US" dirty="0" smtClean="0"/>
              <a:t> 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Utilizada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a </a:t>
            </a:r>
            <a:r>
              <a:rPr lang="en-US" dirty="0" err="1" smtClean="0"/>
              <a:t>escrita</a:t>
            </a:r>
            <a:r>
              <a:rPr lang="en-US" dirty="0" smtClean="0"/>
              <a:t> de </a:t>
            </a:r>
            <a:r>
              <a:rPr lang="en-US" i="1" dirty="0" smtClean="0"/>
              <a:t>kernels</a:t>
            </a:r>
            <a:endParaRPr lang="en-US" dirty="0" smtClean="0"/>
          </a:p>
          <a:p>
            <a:r>
              <a:rPr lang="en-US" dirty="0" err="1" smtClean="0"/>
              <a:t>Baseada</a:t>
            </a:r>
            <a:r>
              <a:rPr lang="en-US" dirty="0" smtClean="0"/>
              <a:t> no </a:t>
            </a:r>
            <a:r>
              <a:rPr lang="en-US" dirty="0" err="1" smtClean="0"/>
              <a:t>padrão</a:t>
            </a:r>
            <a:r>
              <a:rPr lang="en-US" dirty="0" smtClean="0"/>
              <a:t> C99</a:t>
            </a:r>
          </a:p>
          <a:p>
            <a:r>
              <a:rPr lang="en-US" dirty="0" err="1" smtClean="0"/>
              <a:t>Acrescenta</a:t>
            </a:r>
            <a:r>
              <a:rPr lang="en-US" dirty="0" smtClean="0"/>
              <a:t> </a:t>
            </a:r>
            <a:r>
              <a:rPr lang="en-US" dirty="0" err="1" smtClean="0"/>
              <a:t>extensões</a:t>
            </a:r>
            <a:r>
              <a:rPr lang="en-US" dirty="0" smtClean="0"/>
              <a:t> </a:t>
            </a:r>
            <a:r>
              <a:rPr lang="en-US" dirty="0" err="1" smtClean="0"/>
              <a:t>e</a:t>
            </a:r>
            <a:r>
              <a:rPr lang="en-US" dirty="0" smtClean="0"/>
              <a:t> </a:t>
            </a:r>
            <a:r>
              <a:rPr lang="en-US" dirty="0" err="1" smtClean="0"/>
              <a:t>restrições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Linguagem</a:t>
            </a:r>
            <a:r>
              <a:rPr lang="en-US" dirty="0" smtClean="0"/>
              <a:t> </a:t>
            </a:r>
            <a:r>
              <a:rPr lang="en-US" dirty="0" err="1" smtClean="0"/>
              <a:t>OpenCL</a:t>
            </a:r>
            <a:r>
              <a:rPr lang="en-US" dirty="0" smtClean="0"/>
              <a:t> 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Extensão</a:t>
            </a:r>
            <a:r>
              <a:rPr lang="en-US" dirty="0" smtClean="0"/>
              <a:t>: </a:t>
            </a:r>
            <a:r>
              <a:rPr lang="en-US" dirty="0" err="1" smtClean="0"/>
              <a:t>tipos</a:t>
            </a:r>
            <a:r>
              <a:rPr lang="en-US" dirty="0" smtClean="0"/>
              <a:t> </a:t>
            </a:r>
            <a:r>
              <a:rPr lang="en-US" dirty="0" err="1" smtClean="0"/>
              <a:t>vetoriais</a:t>
            </a:r>
            <a:endParaRPr lang="en-US" dirty="0" smtClean="0"/>
          </a:p>
          <a:p>
            <a:pPr lvl="1"/>
            <a:r>
              <a:rPr lang="en-US" dirty="0" err="1" smtClean="0"/>
              <a:t>Notação</a:t>
            </a:r>
            <a:r>
              <a:rPr lang="en-US" dirty="0" smtClean="0"/>
              <a:t>: </a:t>
            </a:r>
            <a:r>
              <a:rPr lang="en-US" dirty="0" err="1" smtClean="0">
                <a:latin typeface="Monaco"/>
                <a:cs typeface="Monaco"/>
              </a:rPr>
              <a:t>tipo</a:t>
            </a:r>
            <a:r>
              <a:rPr lang="en-US" dirty="0" smtClean="0">
                <a:latin typeface="Monaco"/>
                <a:cs typeface="Monaco"/>
              </a:rPr>
              <a:t>[# de </a:t>
            </a:r>
            <a:r>
              <a:rPr lang="en-US" dirty="0" err="1" smtClean="0">
                <a:latin typeface="Monaco"/>
                <a:cs typeface="Monaco"/>
              </a:rPr>
              <a:t>componentes</a:t>
            </a:r>
            <a:r>
              <a:rPr lang="en-US" dirty="0" smtClean="0">
                <a:latin typeface="Monaco"/>
                <a:cs typeface="Monaco"/>
              </a:rPr>
              <a:t>]</a:t>
            </a:r>
          </a:p>
          <a:p>
            <a:pPr lvl="1"/>
            <a:r>
              <a:rPr lang="en-US" dirty="0" smtClean="0">
                <a:cs typeface="Monaco"/>
              </a:rPr>
              <a:t>1, 2, 4, 8 </a:t>
            </a:r>
            <a:r>
              <a:rPr lang="en-US" dirty="0" err="1" smtClean="0">
                <a:cs typeface="Monaco"/>
              </a:rPr>
              <a:t>ou</a:t>
            </a:r>
            <a:r>
              <a:rPr lang="en-US" dirty="0" smtClean="0">
                <a:cs typeface="Monaco"/>
              </a:rPr>
              <a:t> 16 </a:t>
            </a:r>
            <a:r>
              <a:rPr lang="en-US" dirty="0" err="1" smtClean="0">
                <a:cs typeface="Monaco"/>
              </a:rPr>
              <a:t>componentes</a:t>
            </a:r>
            <a:endParaRPr lang="en-US" dirty="0" smtClean="0">
              <a:cs typeface="Monaco"/>
            </a:endParaRPr>
          </a:p>
          <a:p>
            <a:pPr lvl="1"/>
            <a:r>
              <a:rPr lang="en-US" dirty="0" err="1" smtClean="0">
                <a:cs typeface="Monaco"/>
              </a:rPr>
              <a:t>Exemplos</a:t>
            </a:r>
            <a:r>
              <a:rPr lang="en-US" dirty="0" smtClean="0">
                <a:cs typeface="Monaco"/>
              </a:rPr>
              <a:t>:</a:t>
            </a:r>
            <a:br>
              <a:rPr lang="en-US" dirty="0" smtClean="0">
                <a:cs typeface="Monaco"/>
              </a:rPr>
            </a:br>
            <a:endParaRPr lang="en-US" dirty="0" smtClean="0">
              <a:cs typeface="Monaco"/>
            </a:endParaRPr>
          </a:p>
          <a:p>
            <a:pPr lvl="1">
              <a:buNone/>
            </a:pPr>
            <a:r>
              <a:rPr lang="en-US" dirty="0" smtClean="0">
                <a:cs typeface="Monaco"/>
              </a:rPr>
              <a:t>	</a:t>
            </a:r>
            <a:r>
              <a:rPr lang="en-US" dirty="0" smtClean="0">
                <a:latin typeface="Monaco"/>
                <a:cs typeface="Monaco"/>
              </a:rPr>
              <a:t>float4</a:t>
            </a:r>
          </a:p>
          <a:p>
            <a:pPr lvl="1">
              <a:buNone/>
            </a:pPr>
            <a:r>
              <a:rPr lang="en-US" dirty="0" smtClean="0">
                <a:latin typeface="Monaco"/>
                <a:cs typeface="Monaco"/>
              </a:rPr>
              <a:t>	int8</a:t>
            </a:r>
          </a:p>
          <a:p>
            <a:pPr lvl="1">
              <a:buNone/>
            </a:pPr>
            <a:r>
              <a:rPr lang="en-US" dirty="0" smtClean="0">
                <a:latin typeface="Monaco"/>
                <a:cs typeface="Monaco"/>
              </a:rPr>
              <a:t>	short2</a:t>
            </a:r>
          </a:p>
          <a:p>
            <a:pPr lvl="1">
              <a:buNone/>
            </a:pPr>
            <a:r>
              <a:rPr lang="en-US" dirty="0" smtClean="0">
                <a:latin typeface="Monaco"/>
                <a:cs typeface="Monaco"/>
              </a:rPr>
              <a:t>	uchar16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Linguagem</a:t>
            </a:r>
            <a:r>
              <a:rPr lang="en-US" dirty="0" smtClean="0"/>
              <a:t> </a:t>
            </a:r>
            <a:r>
              <a:rPr lang="en-US" dirty="0" err="1" smtClean="0"/>
              <a:t>OpenCL</a:t>
            </a:r>
            <a:r>
              <a:rPr lang="en-US" dirty="0" smtClean="0"/>
              <a:t> 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Operações</a:t>
            </a:r>
            <a:r>
              <a:rPr lang="en-US" dirty="0" smtClean="0"/>
              <a:t> com </a:t>
            </a:r>
            <a:r>
              <a:rPr lang="en-US" dirty="0" err="1" smtClean="0"/>
              <a:t>tipos</a:t>
            </a:r>
            <a:r>
              <a:rPr lang="en-US" dirty="0" smtClean="0"/>
              <a:t> </a:t>
            </a:r>
            <a:r>
              <a:rPr lang="en-US" dirty="0" err="1" smtClean="0"/>
              <a:t>vetoriais</a:t>
            </a:r>
            <a:endParaRPr lang="en-US" dirty="0" smtClean="0"/>
          </a:p>
          <a:p>
            <a:pPr lvl="1"/>
            <a:r>
              <a:rPr lang="en-US" dirty="0" smtClean="0"/>
              <a:t>Entre </a:t>
            </a:r>
            <a:r>
              <a:rPr lang="en-US" dirty="0" err="1" smtClean="0"/>
              <a:t>vetores</a:t>
            </a:r>
            <a:r>
              <a:rPr lang="en-US" dirty="0" smtClean="0"/>
              <a:t> de </a:t>
            </a:r>
            <a:r>
              <a:rPr lang="en-US" dirty="0" err="1" smtClean="0"/>
              <a:t>mesmo</a:t>
            </a:r>
            <a:r>
              <a:rPr lang="en-US" dirty="0" smtClean="0"/>
              <a:t> </a:t>
            </a:r>
            <a:r>
              <a:rPr lang="en-US" dirty="0" err="1" smtClean="0"/>
              <a:t>número</a:t>
            </a:r>
            <a:r>
              <a:rPr lang="en-US" dirty="0" smtClean="0"/>
              <a:t> de </a:t>
            </a:r>
            <a:r>
              <a:rPr lang="en-US" dirty="0" err="1" smtClean="0"/>
              <a:t>componentes</a:t>
            </a:r>
            <a:endParaRPr lang="en-US" dirty="0" smtClean="0"/>
          </a:p>
          <a:p>
            <a:pPr lvl="1"/>
            <a:r>
              <a:rPr lang="en-US" dirty="0" smtClean="0"/>
              <a:t>Entre </a:t>
            </a:r>
            <a:r>
              <a:rPr lang="en-US" dirty="0" err="1" smtClean="0"/>
              <a:t>vetores</a:t>
            </a:r>
            <a:r>
              <a:rPr lang="en-US" dirty="0" smtClean="0"/>
              <a:t> </a:t>
            </a:r>
            <a:r>
              <a:rPr lang="en-US" dirty="0" err="1" smtClean="0"/>
              <a:t>e</a:t>
            </a:r>
            <a:r>
              <a:rPr lang="en-US" dirty="0" smtClean="0"/>
              <a:t> </a:t>
            </a:r>
            <a:r>
              <a:rPr lang="en-US" dirty="0" err="1" smtClean="0"/>
              <a:t>escalares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300" dirty="0" smtClean="0">
                <a:latin typeface="Monaco"/>
                <a:cs typeface="Monaco"/>
              </a:rPr>
              <a:t>float4 </a:t>
            </a:r>
            <a:r>
              <a:rPr lang="en-US" sz="2300" dirty="0" err="1" smtClean="0">
                <a:latin typeface="Monaco"/>
                <a:cs typeface="Monaco"/>
              </a:rPr>
              <a:t>v</a:t>
            </a:r>
            <a:r>
              <a:rPr lang="en-US" sz="2300" dirty="0" smtClean="0">
                <a:latin typeface="Monaco"/>
                <a:cs typeface="Monaco"/>
              </a:rPr>
              <a:t> = (float4)(1.0, 2.0, 3.0, 4.0);</a:t>
            </a:r>
          </a:p>
          <a:p>
            <a:pPr lvl="1">
              <a:buNone/>
            </a:pPr>
            <a:r>
              <a:rPr lang="en-US" sz="2300" dirty="0" smtClean="0">
                <a:latin typeface="Monaco"/>
                <a:cs typeface="Monaco"/>
              </a:rPr>
              <a:t>	float4 </a:t>
            </a:r>
            <a:r>
              <a:rPr lang="en-US" sz="2300" dirty="0" err="1" smtClean="0">
                <a:latin typeface="Monaco"/>
                <a:cs typeface="Monaco"/>
              </a:rPr>
              <a:t>u</a:t>
            </a:r>
            <a:r>
              <a:rPr lang="en-US" sz="2300" dirty="0" smtClean="0">
                <a:latin typeface="Monaco"/>
                <a:cs typeface="Monaco"/>
              </a:rPr>
              <a:t> = (float4)(1.0, 1.0, 1.0, 1.0);</a:t>
            </a:r>
            <a:br>
              <a:rPr lang="en-US" sz="2300" dirty="0" smtClean="0">
                <a:latin typeface="Monaco"/>
                <a:cs typeface="Monaco"/>
              </a:rPr>
            </a:br>
            <a:r>
              <a:rPr lang="en-US" sz="2300" dirty="0" smtClean="0">
                <a:latin typeface="Monaco"/>
                <a:cs typeface="Monaco"/>
              </a:rPr>
              <a:t>float4 v2 = </a:t>
            </a:r>
            <a:r>
              <a:rPr lang="en-US" sz="2300" dirty="0" err="1" smtClean="0">
                <a:latin typeface="Monaco"/>
                <a:cs typeface="Monaco"/>
              </a:rPr>
              <a:t>v</a:t>
            </a:r>
            <a:r>
              <a:rPr lang="en-US" sz="2300" dirty="0" smtClean="0">
                <a:latin typeface="Monaco"/>
                <a:cs typeface="Monaco"/>
              </a:rPr>
              <a:t> * 2;</a:t>
            </a:r>
            <a:br>
              <a:rPr lang="en-US" sz="2300" dirty="0" smtClean="0">
                <a:latin typeface="Monaco"/>
                <a:cs typeface="Monaco"/>
              </a:rPr>
            </a:br>
            <a:r>
              <a:rPr lang="en-US" sz="2300" dirty="0" smtClean="0">
                <a:latin typeface="Monaco"/>
                <a:cs typeface="Monaco"/>
              </a:rPr>
              <a:t>float4 </a:t>
            </a:r>
            <a:r>
              <a:rPr lang="en-US" sz="2300" dirty="0" err="1" smtClean="0">
                <a:latin typeface="Monaco"/>
                <a:cs typeface="Monaco"/>
              </a:rPr>
              <a:t>t</a:t>
            </a:r>
            <a:r>
              <a:rPr lang="en-US" sz="2300" dirty="0" smtClean="0">
                <a:latin typeface="Monaco"/>
                <a:cs typeface="Monaco"/>
              </a:rPr>
              <a:t> = </a:t>
            </a:r>
            <a:r>
              <a:rPr lang="en-US" sz="2300" dirty="0" err="1" smtClean="0">
                <a:latin typeface="Monaco"/>
                <a:cs typeface="Monaco"/>
              </a:rPr>
              <a:t>v</a:t>
            </a:r>
            <a:r>
              <a:rPr lang="en-US" sz="2300" dirty="0" smtClean="0">
                <a:latin typeface="Monaco"/>
                <a:cs typeface="Monaco"/>
              </a:rPr>
              <a:t> + </a:t>
            </a:r>
            <a:r>
              <a:rPr lang="en-US" sz="2300" dirty="0" err="1" smtClean="0">
                <a:latin typeface="Monaco"/>
                <a:cs typeface="Monaco"/>
              </a:rPr>
              <a:t>u</a:t>
            </a:r>
            <a:r>
              <a:rPr lang="en-US" sz="2300" dirty="0" smtClean="0">
                <a:latin typeface="Monaco"/>
                <a:cs typeface="Monaco"/>
              </a:rPr>
              <a:t>;</a:t>
            </a:r>
            <a:endParaRPr lang="en-US" sz="2300" dirty="0">
              <a:latin typeface="Monaco"/>
              <a:cs typeface="Monaco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Linguagem</a:t>
            </a:r>
            <a:r>
              <a:rPr lang="en-US" dirty="0" smtClean="0"/>
              <a:t> </a:t>
            </a:r>
            <a:r>
              <a:rPr lang="en-US" dirty="0" err="1" smtClean="0"/>
              <a:t>OpenCL</a:t>
            </a:r>
            <a:r>
              <a:rPr lang="en-US" dirty="0" smtClean="0"/>
              <a:t> 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Definição</a:t>
            </a:r>
            <a:r>
              <a:rPr lang="en-US" dirty="0" smtClean="0"/>
              <a:t> de </a:t>
            </a:r>
            <a:r>
              <a:rPr lang="en-US" i="1" dirty="0" smtClean="0"/>
              <a:t>kernels</a:t>
            </a:r>
          </a:p>
          <a:p>
            <a:pPr lvl="1"/>
            <a:r>
              <a:rPr lang="en-US" dirty="0" err="1" smtClean="0"/>
              <a:t>Qualificador</a:t>
            </a:r>
            <a:r>
              <a:rPr lang="en-US" dirty="0" smtClean="0"/>
              <a:t> </a:t>
            </a:r>
            <a:r>
              <a:rPr lang="en-US" dirty="0" smtClean="0">
                <a:latin typeface="Monaco"/>
                <a:cs typeface="Monaco"/>
              </a:rPr>
              <a:t>__kernel</a:t>
            </a:r>
          </a:p>
          <a:p>
            <a:pPr lvl="1"/>
            <a:r>
              <a:rPr lang="en-US" dirty="0" err="1" smtClean="0">
                <a:cs typeface="Monaco"/>
              </a:rPr>
              <a:t>Todo</a:t>
            </a:r>
            <a:r>
              <a:rPr lang="en-US" dirty="0" smtClean="0">
                <a:cs typeface="Monaco"/>
              </a:rPr>
              <a:t> </a:t>
            </a:r>
            <a:r>
              <a:rPr lang="en-US" i="1" dirty="0" smtClean="0">
                <a:cs typeface="Monaco"/>
              </a:rPr>
              <a:t>kernel</a:t>
            </a:r>
            <a:r>
              <a:rPr lang="en-US" dirty="0" smtClean="0">
                <a:cs typeface="Monaco"/>
              </a:rPr>
              <a:t> </a:t>
            </a:r>
            <a:r>
              <a:rPr lang="en-US" dirty="0" err="1" smtClean="0">
                <a:cs typeface="Monaco"/>
              </a:rPr>
              <a:t>deve</a:t>
            </a:r>
            <a:r>
              <a:rPr lang="en-US" dirty="0" smtClean="0">
                <a:cs typeface="Monaco"/>
              </a:rPr>
              <a:t> ser </a:t>
            </a:r>
            <a:r>
              <a:rPr lang="en-US" dirty="0" smtClean="0">
                <a:latin typeface="Monaco"/>
                <a:cs typeface="Monaco"/>
              </a:rPr>
              <a:t>void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latin typeface="Monaco"/>
                <a:cs typeface="Monaco"/>
              </a:rPr>
              <a:t>__kernel void </a:t>
            </a:r>
            <a:r>
              <a:rPr lang="en-US" dirty="0" err="1" smtClean="0">
                <a:latin typeface="Monaco"/>
                <a:cs typeface="Monaco"/>
              </a:rPr>
              <a:t>f</a:t>
            </a:r>
            <a:r>
              <a:rPr lang="en-US" dirty="0" smtClean="0">
                <a:latin typeface="Monaco"/>
                <a:cs typeface="Monaco"/>
              </a:rPr>
              <a:t>(…)</a:t>
            </a:r>
            <a:br>
              <a:rPr lang="en-US" dirty="0" smtClean="0">
                <a:latin typeface="Monaco"/>
                <a:cs typeface="Monaco"/>
              </a:rPr>
            </a:br>
            <a:r>
              <a:rPr lang="en-US" dirty="0" smtClean="0">
                <a:latin typeface="Monaco"/>
                <a:cs typeface="Monaco"/>
              </a:rPr>
              <a:t>{</a:t>
            </a:r>
            <a:br>
              <a:rPr lang="en-US" dirty="0" smtClean="0">
                <a:latin typeface="Monaco"/>
                <a:cs typeface="Monaco"/>
              </a:rPr>
            </a:br>
            <a:r>
              <a:rPr lang="en-US" dirty="0" smtClean="0">
                <a:latin typeface="Monaco"/>
                <a:cs typeface="Monaco"/>
              </a:rPr>
              <a:t>   </a:t>
            </a:r>
            <a:r>
              <a:rPr lang="en-US" dirty="0" smtClean="0">
                <a:latin typeface="Monaco"/>
                <a:cs typeface="Monaco"/>
              </a:rPr>
              <a:t> ...</a:t>
            </a:r>
            <a:br>
              <a:rPr lang="en-US" dirty="0" smtClean="0">
                <a:latin typeface="Monaco"/>
                <a:cs typeface="Monaco"/>
              </a:rPr>
            </a:br>
            <a:r>
              <a:rPr lang="en-US" dirty="0" smtClean="0">
                <a:latin typeface="Monaco"/>
                <a:cs typeface="Monaco"/>
              </a:rPr>
              <a:t>}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Linguagem</a:t>
            </a:r>
            <a:r>
              <a:rPr lang="en-US" dirty="0" smtClean="0"/>
              <a:t> </a:t>
            </a:r>
            <a:r>
              <a:rPr lang="en-US" dirty="0" err="1" smtClean="0"/>
              <a:t>OpenCL</a:t>
            </a:r>
            <a:r>
              <a:rPr lang="en-US" dirty="0" smtClean="0"/>
              <a:t> 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Qualificadores</a:t>
            </a:r>
            <a:r>
              <a:rPr lang="en-US" dirty="0" smtClean="0"/>
              <a:t> de </a:t>
            </a:r>
            <a:r>
              <a:rPr lang="en-US" dirty="0" err="1" smtClean="0"/>
              <a:t>espaço</a:t>
            </a:r>
            <a:r>
              <a:rPr lang="en-US" dirty="0" smtClean="0"/>
              <a:t> de </a:t>
            </a:r>
            <a:r>
              <a:rPr lang="en-US" dirty="0" err="1" smtClean="0"/>
              <a:t>endereçamento</a:t>
            </a:r>
            <a:endParaRPr lang="en-US" dirty="0" smtClean="0"/>
          </a:p>
          <a:p>
            <a:pPr lvl="1"/>
            <a:r>
              <a:rPr lang="en-US" dirty="0" err="1" smtClean="0"/>
              <a:t>Definem</a:t>
            </a:r>
            <a:r>
              <a:rPr lang="en-US" dirty="0" smtClean="0"/>
              <a:t> </a:t>
            </a:r>
            <a:r>
              <a:rPr lang="en-US" dirty="0" err="1" smtClean="0"/>
              <a:t>nível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memória</a:t>
            </a:r>
            <a:r>
              <a:rPr lang="en-US" dirty="0" smtClean="0"/>
              <a:t> </a:t>
            </a:r>
            <a:r>
              <a:rPr lang="en-US" dirty="0" err="1" smtClean="0"/>
              <a:t>apontada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um </a:t>
            </a:r>
            <a:r>
              <a:rPr lang="en-US" dirty="0" err="1" smtClean="0"/>
              <a:t>ponteiro</a:t>
            </a:r>
            <a:endParaRPr lang="en-US" dirty="0" smtClean="0"/>
          </a:p>
          <a:p>
            <a:pPr lvl="1"/>
            <a:r>
              <a:rPr lang="en-US" dirty="0" smtClean="0">
                <a:latin typeface="Monaco"/>
                <a:cs typeface="Monaco"/>
              </a:rPr>
              <a:t>__global</a:t>
            </a:r>
            <a:r>
              <a:rPr lang="en-US" dirty="0" smtClean="0"/>
              <a:t>, </a:t>
            </a:r>
            <a:r>
              <a:rPr lang="en-US" dirty="0" smtClean="0">
                <a:latin typeface="Monaco"/>
                <a:cs typeface="Monaco"/>
              </a:rPr>
              <a:t>__local</a:t>
            </a:r>
            <a:r>
              <a:rPr lang="en-US" dirty="0" smtClean="0"/>
              <a:t>, </a:t>
            </a:r>
            <a:r>
              <a:rPr lang="en-US" dirty="0" smtClean="0">
                <a:latin typeface="Monaco"/>
                <a:cs typeface="Monaco"/>
              </a:rPr>
              <a:t>__private</a:t>
            </a:r>
            <a:r>
              <a:rPr lang="en-US" dirty="0" smtClean="0"/>
              <a:t> </a:t>
            </a:r>
            <a:r>
              <a:rPr lang="en-US" dirty="0" err="1" smtClean="0"/>
              <a:t>e</a:t>
            </a:r>
            <a:r>
              <a:rPr lang="en-US" dirty="0" smtClean="0"/>
              <a:t> </a:t>
            </a:r>
            <a:r>
              <a:rPr lang="en-US" dirty="0" smtClean="0">
                <a:latin typeface="Monaco"/>
                <a:cs typeface="Monaco"/>
              </a:rPr>
              <a:t>__const</a:t>
            </a:r>
          </a:p>
          <a:p>
            <a:pPr lvl="1"/>
            <a:r>
              <a:rPr lang="en-US" i="1" dirty="0" smtClean="0"/>
              <a:t>Default</a:t>
            </a:r>
            <a:r>
              <a:rPr lang="en-US" dirty="0" smtClean="0"/>
              <a:t>: </a:t>
            </a:r>
            <a:r>
              <a:rPr lang="en-US" dirty="0" smtClean="0">
                <a:latin typeface="Monaco"/>
                <a:cs typeface="Monaco"/>
              </a:rPr>
              <a:t>__private</a:t>
            </a:r>
            <a:endParaRPr lang="en-US" i="1" dirty="0" smtClean="0">
              <a:latin typeface="Monaco"/>
              <a:cs typeface="Monaco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Introdução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Programação paralela</a:t>
            </a:r>
          </a:p>
          <a:p>
            <a:pPr lvl="1"/>
            <a:r>
              <a:rPr lang="pt-BR" dirty="0" err="1" smtClean="0"/>
              <a:t>CPUs</a:t>
            </a:r>
            <a:endParaRPr lang="pt-BR" dirty="0" smtClean="0"/>
          </a:p>
          <a:p>
            <a:pPr lvl="2"/>
            <a:r>
              <a:rPr lang="pt-BR" i="1" dirty="0" err="1" smtClean="0"/>
              <a:t>Multithreading</a:t>
            </a:r>
            <a:endParaRPr lang="pt-BR" i="1" dirty="0" smtClean="0"/>
          </a:p>
          <a:p>
            <a:pPr lvl="3"/>
            <a:r>
              <a:rPr lang="pt-BR" dirty="0" smtClean="0"/>
              <a:t>POSIX Threads, Windows Threads, </a:t>
            </a:r>
            <a:r>
              <a:rPr lang="pt-BR" dirty="0" err="1" smtClean="0"/>
              <a:t>OpenMP</a:t>
            </a:r>
            <a:r>
              <a:rPr lang="pt-BR" dirty="0" smtClean="0"/>
              <a:t>, etc.</a:t>
            </a:r>
            <a:endParaRPr lang="pt-BR" dirty="0" smtClean="0"/>
          </a:p>
          <a:p>
            <a:pPr lvl="1"/>
            <a:r>
              <a:rPr lang="pt-BR" dirty="0" err="1" smtClean="0"/>
              <a:t>GPUs</a:t>
            </a:r>
            <a:endParaRPr lang="pt-BR" dirty="0" smtClean="0"/>
          </a:p>
          <a:p>
            <a:pPr lvl="2"/>
            <a:r>
              <a:rPr lang="pt-BR" dirty="0" err="1" smtClean="0"/>
              <a:t>APIs</a:t>
            </a:r>
            <a:r>
              <a:rPr lang="pt-BR" dirty="0" smtClean="0"/>
              <a:t> gráficas (</a:t>
            </a:r>
            <a:r>
              <a:rPr lang="pt-BR" dirty="0" err="1" smtClean="0"/>
              <a:t>OpenGL</a:t>
            </a:r>
            <a:r>
              <a:rPr lang="pt-BR" dirty="0" smtClean="0"/>
              <a:t>, </a:t>
            </a:r>
            <a:r>
              <a:rPr lang="pt-BR" dirty="0" err="1" smtClean="0"/>
              <a:t>DirectX</a:t>
            </a:r>
            <a:r>
              <a:rPr lang="pt-BR" dirty="0" smtClean="0"/>
              <a:t>)</a:t>
            </a:r>
          </a:p>
          <a:p>
            <a:pPr lvl="2"/>
            <a:r>
              <a:rPr lang="pt-BR" i="1" dirty="0" err="1" smtClean="0"/>
              <a:t>Shaders</a:t>
            </a:r>
            <a:endParaRPr lang="pt-BR" i="1" dirty="0" smtClean="0"/>
          </a:p>
          <a:p>
            <a:pPr lvl="2"/>
            <a:r>
              <a:rPr lang="pt-BR" dirty="0" smtClean="0"/>
              <a:t>Tecnologias proprietárias</a:t>
            </a:r>
          </a:p>
          <a:p>
            <a:pPr lvl="3"/>
            <a:r>
              <a:rPr lang="pt-BR" dirty="0" smtClean="0"/>
              <a:t>NVIDIA </a:t>
            </a:r>
            <a:r>
              <a:rPr lang="pt-BR" dirty="0" smtClean="0"/>
              <a:t>CUDA, AMD </a:t>
            </a:r>
            <a:r>
              <a:rPr lang="pt-BR" dirty="0" smtClean="0"/>
              <a:t>Streaming SDK</a:t>
            </a:r>
            <a:endParaRPr lang="pt-BR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Linguagem</a:t>
            </a:r>
            <a:r>
              <a:rPr lang="en-US" dirty="0" smtClean="0"/>
              <a:t> </a:t>
            </a:r>
            <a:r>
              <a:rPr lang="en-US" dirty="0" err="1" smtClean="0"/>
              <a:t>OpenCL</a:t>
            </a:r>
            <a:r>
              <a:rPr lang="en-US" dirty="0" smtClean="0"/>
              <a:t> 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Restrições</a:t>
            </a:r>
            <a:endParaRPr lang="en-US" dirty="0" smtClean="0"/>
          </a:p>
          <a:p>
            <a:pPr lvl="1"/>
            <a:r>
              <a:rPr lang="en-US" dirty="0" err="1" smtClean="0"/>
              <a:t>Ponteiros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função</a:t>
            </a:r>
            <a:r>
              <a:rPr lang="en-US" dirty="0" smtClean="0"/>
              <a:t> </a:t>
            </a:r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são</a:t>
            </a:r>
            <a:r>
              <a:rPr lang="en-US" dirty="0" smtClean="0"/>
              <a:t> </a:t>
            </a:r>
            <a:r>
              <a:rPr lang="en-US" dirty="0" err="1" smtClean="0"/>
              <a:t>suportados</a:t>
            </a:r>
            <a:endParaRPr lang="en-US" dirty="0" smtClean="0"/>
          </a:p>
          <a:p>
            <a:pPr lvl="1"/>
            <a:r>
              <a:rPr lang="en-US" dirty="0" err="1" smtClean="0"/>
              <a:t>Funções</a:t>
            </a:r>
            <a:r>
              <a:rPr lang="en-US" dirty="0" smtClean="0"/>
              <a:t> </a:t>
            </a:r>
            <a:r>
              <a:rPr lang="en-US" dirty="0" err="1" smtClean="0"/>
              <a:t>e</a:t>
            </a:r>
            <a:r>
              <a:rPr lang="en-US" dirty="0" smtClean="0"/>
              <a:t> macros com </a:t>
            </a:r>
            <a:r>
              <a:rPr lang="en-US" dirty="0" err="1" smtClean="0"/>
              <a:t>número</a:t>
            </a:r>
            <a:r>
              <a:rPr lang="en-US" dirty="0" smtClean="0"/>
              <a:t> </a:t>
            </a:r>
            <a:r>
              <a:rPr lang="en-US" dirty="0" err="1" smtClean="0"/>
              <a:t>variável</a:t>
            </a:r>
            <a:r>
              <a:rPr lang="en-US" dirty="0" smtClean="0"/>
              <a:t> de </a:t>
            </a:r>
            <a:r>
              <a:rPr lang="en-US" dirty="0" err="1" smtClean="0"/>
              <a:t>argumentos</a:t>
            </a:r>
            <a:r>
              <a:rPr lang="en-US" dirty="0" smtClean="0"/>
              <a:t> </a:t>
            </a:r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são</a:t>
            </a:r>
            <a:r>
              <a:rPr lang="en-US" dirty="0" smtClean="0"/>
              <a:t> </a:t>
            </a:r>
            <a:r>
              <a:rPr lang="en-US" dirty="0" err="1" smtClean="0"/>
              <a:t>suportados</a:t>
            </a:r>
            <a:endParaRPr lang="en-US" dirty="0" smtClean="0"/>
          </a:p>
          <a:p>
            <a:pPr lvl="1"/>
            <a:r>
              <a:rPr lang="en-US" dirty="0" err="1" smtClean="0"/>
              <a:t>Qualificadores</a:t>
            </a:r>
            <a:r>
              <a:rPr lang="en-US" dirty="0" smtClean="0"/>
              <a:t> </a:t>
            </a:r>
            <a:r>
              <a:rPr lang="en-US" dirty="0" smtClean="0">
                <a:latin typeface="Monaco"/>
                <a:cs typeface="Monaco"/>
              </a:rPr>
              <a:t>extern</a:t>
            </a:r>
            <a:r>
              <a:rPr lang="en-US" dirty="0" smtClean="0"/>
              <a:t>, </a:t>
            </a:r>
            <a:r>
              <a:rPr lang="en-US" dirty="0" smtClean="0">
                <a:latin typeface="Monaco"/>
                <a:cs typeface="Monaco"/>
              </a:rPr>
              <a:t>static</a:t>
            </a:r>
            <a:r>
              <a:rPr lang="en-US" dirty="0" smtClean="0"/>
              <a:t> </a:t>
            </a:r>
            <a:r>
              <a:rPr lang="en-US" dirty="0" err="1" smtClean="0"/>
              <a:t>e</a:t>
            </a:r>
            <a:r>
              <a:rPr lang="en-US" dirty="0" smtClean="0"/>
              <a:t> </a:t>
            </a:r>
            <a:r>
              <a:rPr lang="en-US" dirty="0" smtClean="0">
                <a:latin typeface="Monaco"/>
                <a:cs typeface="Monaco"/>
              </a:rPr>
              <a:t>auto</a:t>
            </a:r>
            <a:r>
              <a:rPr lang="en-US" dirty="0" smtClean="0"/>
              <a:t> </a:t>
            </a:r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são</a:t>
            </a:r>
            <a:r>
              <a:rPr lang="en-US" dirty="0" smtClean="0"/>
              <a:t> </a:t>
            </a:r>
            <a:r>
              <a:rPr lang="en-US" dirty="0" err="1" smtClean="0"/>
              <a:t>suportados</a:t>
            </a:r>
            <a:endParaRPr lang="en-US" dirty="0" smtClean="0"/>
          </a:p>
          <a:p>
            <a:pPr lvl="1"/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há</a:t>
            </a:r>
            <a:r>
              <a:rPr lang="en-US" dirty="0" smtClean="0"/>
              <a:t> </a:t>
            </a:r>
            <a:r>
              <a:rPr lang="en-US" dirty="0" err="1" smtClean="0"/>
              <a:t>suporte</a:t>
            </a:r>
            <a:r>
              <a:rPr lang="en-US" dirty="0" smtClean="0"/>
              <a:t> a </a:t>
            </a:r>
            <a:r>
              <a:rPr lang="en-US" dirty="0" err="1" smtClean="0"/>
              <a:t>recursão</a:t>
            </a:r>
            <a:endParaRPr lang="en-US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API de </a:t>
            </a:r>
            <a:r>
              <a:rPr lang="en-US" dirty="0" err="1" smtClean="0"/>
              <a:t>suporte</a:t>
            </a:r>
            <a:r>
              <a:rPr lang="en-US" dirty="0" smtClean="0"/>
              <a:t>: </a:t>
            </a:r>
            <a:r>
              <a:rPr lang="en-US" i="1" dirty="0" smtClean="0"/>
              <a:t>kernels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Funções</a:t>
            </a:r>
            <a:r>
              <a:rPr lang="en-US" dirty="0" smtClean="0"/>
              <a:t> de </a:t>
            </a:r>
            <a:r>
              <a:rPr lang="en-US" dirty="0" err="1" smtClean="0"/>
              <a:t>identificação</a:t>
            </a:r>
            <a:endParaRPr lang="en-US" dirty="0" smtClean="0"/>
          </a:p>
          <a:p>
            <a:pPr lvl="1">
              <a:lnSpc>
                <a:spcPct val="120000"/>
              </a:lnSpc>
            </a:pPr>
            <a:r>
              <a:rPr lang="en-US" dirty="0" err="1" smtClean="0"/>
              <a:t>Informações</a:t>
            </a:r>
            <a:r>
              <a:rPr lang="en-US" dirty="0" smtClean="0"/>
              <a:t> </a:t>
            </a:r>
            <a:r>
              <a:rPr lang="en-US" dirty="0" err="1" smtClean="0"/>
              <a:t>sobre</a:t>
            </a:r>
            <a:r>
              <a:rPr lang="en-US" dirty="0" smtClean="0"/>
              <a:t> </a:t>
            </a:r>
            <a:r>
              <a:rPr lang="en-US" dirty="0" err="1" smtClean="0"/>
              <a:t>espaço</a:t>
            </a:r>
            <a:r>
              <a:rPr lang="en-US" dirty="0" smtClean="0"/>
              <a:t> de </a:t>
            </a:r>
            <a:r>
              <a:rPr lang="en-US" dirty="0" err="1" smtClean="0"/>
              <a:t>índices</a:t>
            </a:r>
            <a:r>
              <a:rPr lang="en-US" dirty="0" smtClean="0"/>
              <a:t>, item </a:t>
            </a:r>
            <a:r>
              <a:rPr lang="en-US" dirty="0" err="1" smtClean="0"/>
              <a:t>e</a:t>
            </a:r>
            <a:r>
              <a:rPr lang="en-US" dirty="0" smtClean="0"/>
              <a:t> </a:t>
            </a:r>
            <a:r>
              <a:rPr lang="en-US" dirty="0" err="1" smtClean="0"/>
              <a:t>grupo</a:t>
            </a:r>
            <a:r>
              <a:rPr lang="en-US" dirty="0" smtClean="0"/>
              <a:t> de </a:t>
            </a:r>
            <a:r>
              <a:rPr lang="en-US" dirty="0" err="1" smtClean="0"/>
              <a:t>trabalho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>
                <a:latin typeface="Monaco"/>
                <a:cs typeface="Monaco"/>
              </a:rPr>
              <a:t>get_global_id(uint</a:t>
            </a:r>
            <a:r>
              <a:rPr lang="en-US" dirty="0" smtClean="0">
                <a:latin typeface="Monaco"/>
                <a:cs typeface="Monaco"/>
              </a:rPr>
              <a:t> </a:t>
            </a:r>
            <a:r>
              <a:rPr lang="en-US" dirty="0" err="1" smtClean="0">
                <a:latin typeface="Monaco"/>
                <a:cs typeface="Monaco"/>
              </a:rPr>
              <a:t>dimindx</a:t>
            </a:r>
            <a:r>
              <a:rPr lang="en-US" dirty="0" smtClean="0">
                <a:latin typeface="Monaco"/>
                <a:cs typeface="Monaco"/>
              </a:rPr>
              <a:t>)</a:t>
            </a:r>
            <a:br>
              <a:rPr lang="en-US" dirty="0" smtClean="0">
                <a:latin typeface="Monaco"/>
                <a:cs typeface="Monaco"/>
              </a:rPr>
            </a:br>
            <a:r>
              <a:rPr lang="en-US" dirty="0" err="1" smtClean="0">
                <a:latin typeface="Monaco"/>
                <a:cs typeface="Monaco"/>
              </a:rPr>
              <a:t>get_local_id(uint</a:t>
            </a:r>
            <a:r>
              <a:rPr lang="en-US" dirty="0" smtClean="0">
                <a:latin typeface="Monaco"/>
                <a:cs typeface="Monaco"/>
              </a:rPr>
              <a:t> </a:t>
            </a:r>
            <a:r>
              <a:rPr lang="en-US" dirty="0" err="1" smtClean="0">
                <a:latin typeface="Monaco"/>
                <a:cs typeface="Monaco"/>
              </a:rPr>
              <a:t>dimindx</a:t>
            </a:r>
            <a:r>
              <a:rPr lang="en-US" dirty="0" smtClean="0">
                <a:latin typeface="Monaco"/>
                <a:cs typeface="Monaco"/>
              </a:rPr>
              <a:t>)</a:t>
            </a:r>
            <a:br>
              <a:rPr lang="en-US" dirty="0" smtClean="0">
                <a:latin typeface="Monaco"/>
                <a:cs typeface="Monaco"/>
              </a:rPr>
            </a:br>
            <a:r>
              <a:rPr lang="en-US" dirty="0" err="1" smtClean="0">
                <a:latin typeface="Monaco"/>
                <a:cs typeface="Monaco"/>
              </a:rPr>
              <a:t>get_group_id(uint</a:t>
            </a:r>
            <a:r>
              <a:rPr lang="en-US" dirty="0" smtClean="0">
                <a:latin typeface="Monaco"/>
                <a:cs typeface="Monaco"/>
              </a:rPr>
              <a:t> </a:t>
            </a:r>
            <a:r>
              <a:rPr lang="en-US" dirty="0" err="1" smtClean="0">
                <a:latin typeface="Monaco"/>
                <a:cs typeface="Monaco"/>
              </a:rPr>
              <a:t>dimindx</a:t>
            </a:r>
            <a:r>
              <a:rPr lang="en-US" dirty="0" smtClean="0">
                <a:latin typeface="Monaco"/>
                <a:cs typeface="Monaco"/>
              </a:rPr>
              <a:t>)</a:t>
            </a:r>
            <a:br>
              <a:rPr lang="en-US" dirty="0" smtClean="0">
                <a:latin typeface="Monaco"/>
                <a:cs typeface="Monaco"/>
              </a:rPr>
            </a:br>
            <a:r>
              <a:rPr lang="en-US" dirty="0" err="1" smtClean="0">
                <a:latin typeface="Monaco"/>
                <a:cs typeface="Monaco"/>
              </a:rPr>
              <a:t>get_global_size(uint</a:t>
            </a:r>
            <a:r>
              <a:rPr lang="en-US" dirty="0" smtClean="0">
                <a:latin typeface="Monaco"/>
                <a:cs typeface="Monaco"/>
              </a:rPr>
              <a:t> </a:t>
            </a:r>
            <a:r>
              <a:rPr lang="en-US" dirty="0" err="1" smtClean="0">
                <a:latin typeface="Monaco"/>
                <a:cs typeface="Monaco"/>
              </a:rPr>
              <a:t>dimindx</a:t>
            </a:r>
            <a:r>
              <a:rPr lang="en-US" dirty="0" smtClean="0">
                <a:latin typeface="Monaco"/>
                <a:cs typeface="Monaco"/>
              </a:rPr>
              <a:t>)</a:t>
            </a:r>
            <a:br>
              <a:rPr lang="en-US" dirty="0" smtClean="0">
                <a:latin typeface="Monaco"/>
                <a:cs typeface="Monaco"/>
              </a:rPr>
            </a:br>
            <a:r>
              <a:rPr lang="en-US" dirty="0" err="1" smtClean="0">
                <a:latin typeface="Monaco"/>
                <a:cs typeface="Monaco"/>
              </a:rPr>
              <a:t>get_local_size(uint</a:t>
            </a:r>
            <a:r>
              <a:rPr lang="en-US" dirty="0" smtClean="0">
                <a:latin typeface="Monaco"/>
                <a:cs typeface="Monaco"/>
              </a:rPr>
              <a:t> </a:t>
            </a:r>
            <a:r>
              <a:rPr lang="en-US" dirty="0" err="1" smtClean="0">
                <a:latin typeface="Monaco"/>
                <a:cs typeface="Monaco"/>
              </a:rPr>
              <a:t>dimindx</a:t>
            </a:r>
            <a:r>
              <a:rPr lang="en-US" dirty="0" smtClean="0">
                <a:latin typeface="Monaco"/>
                <a:cs typeface="Monaco"/>
              </a:rPr>
              <a:t>)</a:t>
            </a:r>
            <a:br>
              <a:rPr lang="en-US" dirty="0" smtClean="0">
                <a:latin typeface="Monaco"/>
                <a:cs typeface="Monaco"/>
              </a:rPr>
            </a:br>
            <a:r>
              <a:rPr lang="en-US" dirty="0" err="1" smtClean="0">
                <a:latin typeface="Monaco"/>
                <a:cs typeface="Monaco"/>
              </a:rPr>
              <a:t>get_num_groups</a:t>
            </a:r>
            <a:r>
              <a:rPr lang="en-US" dirty="0" smtClean="0">
                <a:latin typeface="Monaco"/>
                <a:cs typeface="Monaco"/>
              </a:rPr>
              <a:t>()</a:t>
            </a:r>
            <a:br>
              <a:rPr lang="en-US" dirty="0" smtClean="0">
                <a:latin typeface="Monaco"/>
                <a:cs typeface="Monaco"/>
              </a:rPr>
            </a:br>
            <a:r>
              <a:rPr lang="en-US" dirty="0" err="1" smtClean="0">
                <a:latin typeface="Monaco"/>
                <a:cs typeface="Monaco"/>
              </a:rPr>
              <a:t>get_work_dim</a:t>
            </a:r>
            <a:r>
              <a:rPr lang="en-US" dirty="0" smtClean="0">
                <a:latin typeface="Monaco"/>
                <a:cs typeface="Monaco"/>
              </a:rPr>
              <a:t>()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API de </a:t>
            </a:r>
            <a:r>
              <a:rPr lang="en-US" dirty="0" err="1" smtClean="0"/>
              <a:t>suporte</a:t>
            </a:r>
            <a:r>
              <a:rPr lang="en-US" dirty="0" smtClean="0"/>
              <a:t>: </a:t>
            </a:r>
            <a:r>
              <a:rPr lang="en-US" i="1" dirty="0" smtClean="0"/>
              <a:t>kernels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Funções</a:t>
            </a:r>
            <a:r>
              <a:rPr lang="en-US" dirty="0" smtClean="0"/>
              <a:t> de </a:t>
            </a:r>
            <a:r>
              <a:rPr lang="en-US" dirty="0" err="1" smtClean="0"/>
              <a:t>sincronização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800" dirty="0" err="1" smtClean="0">
                <a:latin typeface="Monaco"/>
                <a:cs typeface="Monaco"/>
              </a:rPr>
              <a:t>barrier(cl_mem_fence_flags</a:t>
            </a:r>
            <a:r>
              <a:rPr lang="en-US" sz="2800" dirty="0" smtClean="0">
                <a:latin typeface="Monaco"/>
                <a:cs typeface="Monaco"/>
              </a:rPr>
              <a:t> flags)</a:t>
            </a:r>
            <a:br>
              <a:rPr lang="en-US" sz="2800" dirty="0" smtClean="0">
                <a:latin typeface="Monaco"/>
                <a:cs typeface="Monaco"/>
              </a:rPr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i="1" dirty="0" smtClean="0"/>
              <a:t>Flags</a:t>
            </a:r>
            <a:r>
              <a:rPr lang="en-US" sz="2800" dirty="0" smtClean="0"/>
              <a:t>:</a:t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>
                <a:latin typeface="Monaco"/>
                <a:cs typeface="Monaco"/>
              </a:rPr>
              <a:t>CLK_LOCAL_MEM_FENCE</a:t>
            </a:r>
            <a:br>
              <a:rPr lang="en-US" sz="2800" dirty="0" smtClean="0">
                <a:latin typeface="Monaco"/>
                <a:cs typeface="Monaco"/>
              </a:rPr>
            </a:br>
            <a:r>
              <a:rPr lang="en-US" sz="2800" dirty="0" smtClean="0">
                <a:latin typeface="Monaco"/>
                <a:cs typeface="Monaco"/>
              </a:rPr>
              <a:t>CLK_GLOBAL_MEM_FENCE</a:t>
            </a:r>
            <a:endParaRPr lang="en-US" sz="2800" dirty="0">
              <a:latin typeface="Monaco"/>
              <a:cs typeface="Monaco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API de suporte: hospedeiro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Ilustração através de um exemplo prático</a:t>
            </a:r>
          </a:p>
          <a:p>
            <a:r>
              <a:rPr lang="pt-BR" dirty="0" smtClean="0"/>
              <a:t>Aplicação completa</a:t>
            </a:r>
          </a:p>
          <a:p>
            <a:pPr lvl="1"/>
            <a:r>
              <a:rPr lang="pt-BR" i="1" dirty="0" err="1" smtClean="0"/>
              <a:t>Kernel</a:t>
            </a:r>
            <a:r>
              <a:rPr lang="pt-BR" i="1" dirty="0" smtClean="0"/>
              <a:t> </a:t>
            </a:r>
            <a:r>
              <a:rPr lang="pt-BR" dirty="0" smtClean="0"/>
              <a:t>para subtração dos elementos de dois </a:t>
            </a:r>
            <a:r>
              <a:rPr lang="pt-BR" i="1" dirty="0" err="1" smtClean="0"/>
              <a:t>arrays</a:t>
            </a:r>
            <a:endParaRPr lang="pt-BR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Exemplo</a:t>
            </a:r>
            <a:r>
              <a:rPr lang="en-US" dirty="0" smtClean="0"/>
              <a:t> </a:t>
            </a:r>
            <a:r>
              <a:rPr lang="en-US" dirty="0" err="1" smtClean="0"/>
              <a:t>prático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Exemplo</a:t>
            </a:r>
            <a:r>
              <a:rPr lang="en-US" dirty="0" smtClean="0"/>
              <a:t> de </a:t>
            </a:r>
            <a:r>
              <a:rPr lang="en-US" dirty="0" err="1" smtClean="0"/>
              <a:t>código</a:t>
            </a:r>
            <a:r>
              <a:rPr lang="en-US" dirty="0" smtClean="0"/>
              <a:t> </a:t>
            </a:r>
            <a:r>
              <a:rPr lang="en-US" dirty="0" err="1" smtClean="0"/>
              <a:t>executado</a:t>
            </a:r>
            <a:r>
              <a:rPr lang="en-US" dirty="0" smtClean="0"/>
              <a:t> no </a:t>
            </a:r>
            <a:r>
              <a:rPr lang="en-US" dirty="0" err="1" smtClean="0"/>
              <a:t>hospedeiro</a:t>
            </a:r>
            <a:endParaRPr lang="en-US" dirty="0" smtClean="0"/>
          </a:p>
          <a:p>
            <a:pPr lvl="1"/>
            <a:r>
              <a:rPr lang="en-US" dirty="0" err="1" smtClean="0"/>
              <a:t>Ilustra</a:t>
            </a:r>
            <a:r>
              <a:rPr lang="en-US" dirty="0" smtClean="0"/>
              <a:t> as </a:t>
            </a:r>
            <a:r>
              <a:rPr lang="en-US" dirty="0" err="1" smtClean="0"/>
              <a:t>principais</a:t>
            </a:r>
            <a:r>
              <a:rPr lang="en-US" dirty="0" smtClean="0"/>
              <a:t> </a:t>
            </a:r>
            <a:r>
              <a:rPr lang="en-US" dirty="0" err="1" smtClean="0"/>
              <a:t>etapas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o</a:t>
            </a:r>
            <a:r>
              <a:rPr lang="en-US" dirty="0" smtClean="0"/>
              <a:t> </a:t>
            </a:r>
            <a:r>
              <a:rPr lang="en-US" dirty="0" err="1" smtClean="0"/>
              <a:t>desenvolvimento</a:t>
            </a:r>
            <a:r>
              <a:rPr lang="en-US" dirty="0" smtClean="0"/>
              <a:t> de </a:t>
            </a:r>
            <a:r>
              <a:rPr lang="en-US" dirty="0" err="1" smtClean="0"/>
              <a:t>soluções</a:t>
            </a:r>
            <a:r>
              <a:rPr lang="en-US" dirty="0" smtClean="0"/>
              <a:t> </a:t>
            </a:r>
            <a:r>
              <a:rPr lang="en-US" dirty="0" err="1" smtClean="0"/>
              <a:t>OpenCL</a:t>
            </a:r>
            <a:endParaRPr lang="en-US" dirty="0" smtClean="0"/>
          </a:p>
          <a:p>
            <a:pPr lvl="1"/>
            <a:r>
              <a:rPr lang="en-US" dirty="0" smtClean="0"/>
              <a:t>Multi-</a:t>
            </a:r>
            <a:r>
              <a:rPr lang="en-US" dirty="0" err="1" smtClean="0"/>
              <a:t>plataforma</a:t>
            </a:r>
            <a:endParaRPr lang="en-US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Exemplo</a:t>
            </a:r>
            <a:r>
              <a:rPr lang="en-US" dirty="0" smtClean="0"/>
              <a:t> </a:t>
            </a:r>
            <a:r>
              <a:rPr lang="en-US" dirty="0" err="1" smtClean="0"/>
              <a:t>prático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latin typeface="Monaco"/>
                <a:cs typeface="Monaco"/>
              </a:rPr>
              <a:t>#</a:t>
            </a:r>
            <a:r>
              <a:rPr lang="en-US" dirty="0" err="1" smtClean="0">
                <a:latin typeface="Monaco"/>
                <a:cs typeface="Monaco"/>
              </a:rPr>
              <a:t>ifdef</a:t>
            </a:r>
            <a:r>
              <a:rPr lang="en-US" dirty="0" smtClean="0">
                <a:latin typeface="Monaco"/>
                <a:cs typeface="Monaco"/>
              </a:rPr>
              <a:t> __APPLE__</a:t>
            </a:r>
          </a:p>
          <a:p>
            <a:pPr>
              <a:buNone/>
            </a:pPr>
            <a:r>
              <a:rPr lang="en-US" dirty="0" smtClean="0">
                <a:latin typeface="Monaco"/>
                <a:cs typeface="Monaco"/>
              </a:rPr>
              <a:t>#include &lt;</a:t>
            </a:r>
            <a:r>
              <a:rPr lang="en-US" dirty="0" err="1" smtClean="0">
                <a:latin typeface="Monaco"/>
                <a:cs typeface="Monaco"/>
              </a:rPr>
              <a:t>OpenCL/opencl.h</a:t>
            </a:r>
            <a:r>
              <a:rPr lang="en-US" dirty="0" smtClean="0">
                <a:latin typeface="Monaco"/>
                <a:cs typeface="Monaco"/>
              </a:rPr>
              <a:t>&gt;</a:t>
            </a:r>
          </a:p>
          <a:p>
            <a:pPr>
              <a:buNone/>
            </a:pPr>
            <a:r>
              <a:rPr lang="en-US" dirty="0" smtClean="0">
                <a:latin typeface="Monaco"/>
                <a:cs typeface="Monaco"/>
              </a:rPr>
              <a:t>#else</a:t>
            </a:r>
          </a:p>
          <a:p>
            <a:pPr>
              <a:buNone/>
            </a:pPr>
            <a:r>
              <a:rPr lang="en-US" dirty="0" smtClean="0">
                <a:latin typeface="Monaco"/>
                <a:cs typeface="Monaco"/>
              </a:rPr>
              <a:t>#include &lt;CL/</a:t>
            </a:r>
            <a:r>
              <a:rPr lang="en-US" dirty="0" err="1" smtClean="0">
                <a:latin typeface="Monaco"/>
                <a:cs typeface="Monaco"/>
              </a:rPr>
              <a:t>opencl.h</a:t>
            </a:r>
            <a:r>
              <a:rPr lang="en-US" dirty="0" smtClean="0">
                <a:latin typeface="Monaco"/>
                <a:cs typeface="Monaco"/>
              </a:rPr>
              <a:t>&gt;</a:t>
            </a:r>
          </a:p>
          <a:p>
            <a:pPr>
              <a:buNone/>
            </a:pPr>
            <a:r>
              <a:rPr lang="en-US" dirty="0" smtClean="0">
                <a:latin typeface="Monaco"/>
                <a:cs typeface="Monaco"/>
              </a:rPr>
              <a:t>#</a:t>
            </a:r>
            <a:r>
              <a:rPr lang="en-US" dirty="0" err="1" smtClean="0">
                <a:latin typeface="Monaco"/>
                <a:cs typeface="Monaco"/>
              </a:rPr>
              <a:t>endif</a:t>
            </a:r>
            <a:endParaRPr lang="en-US" dirty="0">
              <a:latin typeface="Monaco"/>
              <a:cs typeface="Monaco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Exemplo</a:t>
            </a:r>
            <a:r>
              <a:rPr lang="en-US" dirty="0" smtClean="0"/>
              <a:t> </a:t>
            </a:r>
            <a:r>
              <a:rPr lang="en-US" dirty="0" err="1" smtClean="0"/>
              <a:t>prático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dirty="0" err="1" smtClean="0">
                <a:latin typeface="Monaco"/>
                <a:cs typeface="Monaco"/>
              </a:rPr>
              <a:t>cl_platform_id</a:t>
            </a:r>
            <a:r>
              <a:rPr lang="en-US" dirty="0" smtClean="0">
                <a:latin typeface="Monaco"/>
                <a:cs typeface="Monaco"/>
              </a:rPr>
              <a:t> </a:t>
            </a:r>
            <a:r>
              <a:rPr lang="en-US" dirty="0" err="1" smtClean="0">
                <a:latin typeface="Monaco"/>
                <a:cs typeface="Monaco"/>
              </a:rPr>
              <a:t>platformId</a:t>
            </a:r>
            <a:r>
              <a:rPr lang="en-US" dirty="0" smtClean="0">
                <a:latin typeface="Monaco"/>
                <a:cs typeface="Monaco"/>
              </a:rPr>
              <a:t>;</a:t>
            </a:r>
          </a:p>
          <a:p>
            <a:pPr>
              <a:buNone/>
            </a:pPr>
            <a:r>
              <a:rPr lang="en-US" dirty="0" err="1" smtClean="0">
                <a:latin typeface="Monaco"/>
                <a:cs typeface="Monaco"/>
              </a:rPr>
              <a:t>cl_device_id</a:t>
            </a:r>
            <a:r>
              <a:rPr lang="en-US" dirty="0" smtClean="0">
                <a:latin typeface="Monaco"/>
                <a:cs typeface="Monaco"/>
              </a:rPr>
              <a:t> </a:t>
            </a:r>
            <a:r>
              <a:rPr lang="en-US" dirty="0" err="1" smtClean="0">
                <a:latin typeface="Monaco"/>
                <a:cs typeface="Monaco"/>
              </a:rPr>
              <a:t>deviceId</a:t>
            </a:r>
            <a:r>
              <a:rPr lang="en-US" dirty="0" smtClean="0">
                <a:latin typeface="Monaco"/>
                <a:cs typeface="Monaco"/>
              </a:rPr>
              <a:t>;</a:t>
            </a:r>
            <a:endParaRPr lang="en-US" dirty="0" smtClean="0">
              <a:latin typeface="Monaco"/>
              <a:cs typeface="Monaco"/>
            </a:endParaRPr>
          </a:p>
          <a:p>
            <a:pPr>
              <a:buNone/>
            </a:pPr>
            <a:endParaRPr lang="en-US" dirty="0" smtClean="0">
              <a:latin typeface="Monaco"/>
              <a:cs typeface="Monaco"/>
            </a:endParaRPr>
          </a:p>
          <a:p>
            <a:pPr>
              <a:buNone/>
            </a:pPr>
            <a:r>
              <a:rPr lang="en-US" b="1" dirty="0" smtClean="0">
                <a:latin typeface="Monaco"/>
                <a:cs typeface="Monaco"/>
              </a:rPr>
              <a:t>clGetPlatformIDs</a:t>
            </a:r>
            <a:r>
              <a:rPr lang="en-US" dirty="0" smtClean="0">
                <a:latin typeface="Monaco"/>
                <a:cs typeface="Monaco"/>
              </a:rPr>
              <a:t>(1, &amp;</a:t>
            </a:r>
            <a:r>
              <a:rPr lang="en-US" dirty="0" err="1" smtClean="0">
                <a:latin typeface="Monaco"/>
                <a:cs typeface="Monaco"/>
              </a:rPr>
              <a:t>platformId</a:t>
            </a:r>
            <a:r>
              <a:rPr lang="en-US" dirty="0" smtClean="0">
                <a:latin typeface="Monaco"/>
                <a:cs typeface="Monaco"/>
              </a:rPr>
              <a:t>, NULL);</a:t>
            </a:r>
          </a:p>
          <a:p>
            <a:pPr>
              <a:buNone/>
            </a:pPr>
            <a:endParaRPr lang="en-US" dirty="0" smtClean="0">
              <a:latin typeface="Monaco"/>
              <a:cs typeface="Monaco"/>
            </a:endParaRPr>
          </a:p>
          <a:p>
            <a:pPr>
              <a:buNone/>
            </a:pPr>
            <a:r>
              <a:rPr lang="en-US" b="1" dirty="0" err="1" smtClean="0">
                <a:latin typeface="Monaco"/>
                <a:cs typeface="Monaco"/>
              </a:rPr>
              <a:t>clGetDeviceIDs</a:t>
            </a:r>
            <a:r>
              <a:rPr lang="en-US" dirty="0" smtClean="0">
                <a:latin typeface="Monaco"/>
                <a:cs typeface="Monaco"/>
              </a:rPr>
              <a:t>(</a:t>
            </a:r>
          </a:p>
          <a:p>
            <a:pPr>
              <a:buNone/>
            </a:pPr>
            <a:r>
              <a:rPr lang="en-US" dirty="0" smtClean="0">
                <a:latin typeface="Monaco"/>
                <a:cs typeface="Monaco"/>
              </a:rPr>
              <a:t>    </a:t>
            </a:r>
            <a:r>
              <a:rPr lang="en-US" dirty="0" err="1" smtClean="0">
                <a:latin typeface="Monaco"/>
                <a:cs typeface="Monaco"/>
              </a:rPr>
              <a:t>platformId</a:t>
            </a:r>
            <a:r>
              <a:rPr lang="en-US" dirty="0" smtClean="0">
                <a:latin typeface="Monaco"/>
                <a:cs typeface="Monaco"/>
              </a:rPr>
              <a:t>,</a:t>
            </a:r>
          </a:p>
          <a:p>
            <a:pPr>
              <a:buNone/>
            </a:pPr>
            <a:r>
              <a:rPr lang="en-US" dirty="0" smtClean="0">
                <a:latin typeface="Monaco"/>
                <a:cs typeface="Monaco"/>
              </a:rPr>
              <a:t>    CL_DEVICE_TYPE_GPU, 1, &amp;</a:t>
            </a:r>
            <a:r>
              <a:rPr lang="en-US" dirty="0" err="1" smtClean="0">
                <a:latin typeface="Monaco"/>
                <a:cs typeface="Monaco"/>
              </a:rPr>
              <a:t>deviceId</a:t>
            </a:r>
            <a:r>
              <a:rPr lang="en-US" dirty="0" smtClean="0">
                <a:latin typeface="Monaco"/>
                <a:cs typeface="Monaco"/>
              </a:rPr>
              <a:t>,</a:t>
            </a:r>
          </a:p>
          <a:p>
            <a:pPr>
              <a:buNone/>
            </a:pPr>
            <a:r>
              <a:rPr lang="en-US" dirty="0" smtClean="0">
                <a:latin typeface="Monaco"/>
                <a:cs typeface="Monaco"/>
              </a:rPr>
              <a:t>    NULL);</a:t>
            </a:r>
            <a:endParaRPr lang="en-US" dirty="0">
              <a:latin typeface="Monaco"/>
              <a:cs typeface="Monaco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Exemplo</a:t>
            </a:r>
            <a:r>
              <a:rPr lang="en-US" dirty="0" smtClean="0"/>
              <a:t> </a:t>
            </a:r>
            <a:r>
              <a:rPr lang="en-US" dirty="0" err="1" smtClean="0"/>
              <a:t>prático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err="1" smtClean="0">
                <a:latin typeface="Monaco"/>
                <a:cs typeface="Monaco"/>
              </a:rPr>
              <a:t>cl_context</a:t>
            </a:r>
            <a:r>
              <a:rPr lang="en-US" dirty="0" smtClean="0">
                <a:latin typeface="Monaco"/>
                <a:cs typeface="Monaco"/>
              </a:rPr>
              <a:t> context = </a:t>
            </a:r>
            <a:r>
              <a:rPr lang="en-US" b="1" dirty="0" err="1" smtClean="0">
                <a:latin typeface="Monaco"/>
                <a:cs typeface="Monaco"/>
              </a:rPr>
              <a:t>clCreateContext</a:t>
            </a:r>
            <a:r>
              <a:rPr lang="en-US" dirty="0" smtClean="0">
                <a:latin typeface="Monaco"/>
                <a:cs typeface="Monaco"/>
              </a:rPr>
              <a:t>(</a:t>
            </a:r>
          </a:p>
          <a:p>
            <a:pPr>
              <a:buNone/>
            </a:pPr>
            <a:r>
              <a:rPr lang="en-US" dirty="0" smtClean="0">
                <a:latin typeface="Monaco"/>
                <a:cs typeface="Monaco"/>
              </a:rPr>
              <a:t>    NULL, 1, &amp;</a:t>
            </a:r>
            <a:r>
              <a:rPr lang="en-US" dirty="0" err="1" smtClean="0">
                <a:latin typeface="Monaco"/>
                <a:cs typeface="Monaco"/>
              </a:rPr>
              <a:t>deviceId</a:t>
            </a:r>
            <a:r>
              <a:rPr lang="en-US" dirty="0" smtClean="0">
                <a:latin typeface="Monaco"/>
                <a:cs typeface="Monaco"/>
              </a:rPr>
              <a:t>,</a:t>
            </a:r>
          </a:p>
          <a:p>
            <a:pPr>
              <a:buNone/>
            </a:pPr>
            <a:r>
              <a:rPr lang="en-US" dirty="0" smtClean="0">
                <a:latin typeface="Monaco"/>
                <a:cs typeface="Monaco"/>
              </a:rPr>
              <a:t>    NULL, NULL, NULL);</a:t>
            </a:r>
          </a:p>
          <a:p>
            <a:pPr>
              <a:buNone/>
            </a:pPr>
            <a:endParaRPr lang="en-US" dirty="0" smtClean="0">
              <a:latin typeface="Monaco"/>
              <a:cs typeface="Monaco"/>
            </a:endParaRPr>
          </a:p>
          <a:p>
            <a:pPr>
              <a:buNone/>
            </a:pPr>
            <a:r>
              <a:rPr lang="en-US" dirty="0" err="1" smtClean="0">
                <a:latin typeface="Monaco"/>
                <a:cs typeface="Monaco"/>
              </a:rPr>
              <a:t>cl_command_queue</a:t>
            </a:r>
            <a:r>
              <a:rPr lang="en-US" dirty="0" smtClean="0">
                <a:latin typeface="Monaco"/>
                <a:cs typeface="Monaco"/>
              </a:rPr>
              <a:t> queue =</a:t>
            </a:r>
          </a:p>
          <a:p>
            <a:pPr>
              <a:buNone/>
            </a:pPr>
            <a:r>
              <a:rPr lang="en-US" dirty="0" smtClean="0">
                <a:latin typeface="Monaco"/>
                <a:cs typeface="Monaco"/>
              </a:rPr>
              <a:t>    </a:t>
            </a:r>
            <a:r>
              <a:rPr lang="en-US" b="1" dirty="0" err="1" smtClean="0">
                <a:latin typeface="Monaco"/>
                <a:cs typeface="Monaco"/>
              </a:rPr>
              <a:t>clCreateCommandQueue</a:t>
            </a:r>
            <a:r>
              <a:rPr lang="en-US" dirty="0" smtClean="0">
                <a:latin typeface="Monaco"/>
                <a:cs typeface="Monaco"/>
              </a:rPr>
              <a:t>(</a:t>
            </a:r>
          </a:p>
          <a:p>
            <a:pPr>
              <a:buNone/>
            </a:pPr>
            <a:r>
              <a:rPr lang="en-US" dirty="0" smtClean="0">
                <a:latin typeface="Monaco"/>
                <a:cs typeface="Monaco"/>
              </a:rPr>
              <a:t>        context, </a:t>
            </a:r>
            <a:r>
              <a:rPr lang="en-US" dirty="0" err="1" smtClean="0">
                <a:latin typeface="Monaco"/>
                <a:cs typeface="Monaco"/>
              </a:rPr>
              <a:t>deviceId</a:t>
            </a:r>
            <a:r>
              <a:rPr lang="en-US" dirty="0" smtClean="0">
                <a:latin typeface="Monaco"/>
                <a:cs typeface="Monaco"/>
              </a:rPr>
              <a:t>,</a:t>
            </a:r>
          </a:p>
          <a:p>
            <a:pPr>
              <a:buNone/>
            </a:pPr>
            <a:r>
              <a:rPr lang="en-US" dirty="0" smtClean="0">
                <a:latin typeface="Monaco"/>
                <a:cs typeface="Monaco"/>
              </a:rPr>
              <a:t>        NULL, NULL);</a:t>
            </a:r>
            <a:endParaRPr lang="en-US" dirty="0">
              <a:latin typeface="Monaco"/>
              <a:cs typeface="Monaco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Exemplo</a:t>
            </a:r>
            <a:r>
              <a:rPr lang="en-US" dirty="0" smtClean="0"/>
              <a:t> </a:t>
            </a:r>
            <a:r>
              <a:rPr lang="en-US" dirty="0" err="1" smtClean="0"/>
              <a:t>prático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>
                <a:latin typeface="Monaco"/>
                <a:cs typeface="Monaco"/>
              </a:rPr>
              <a:t>const char* source =</a:t>
            </a:r>
          </a:p>
          <a:p>
            <a:pPr>
              <a:buNone/>
            </a:pPr>
            <a:r>
              <a:rPr lang="en-US" dirty="0" smtClean="0">
                <a:latin typeface="Monaco"/>
                <a:cs typeface="Monaco"/>
              </a:rPr>
              <a:t>    "__kernel void </a:t>
            </a:r>
            <a:r>
              <a:rPr lang="en-US" dirty="0" err="1" smtClean="0">
                <a:latin typeface="Monaco"/>
                <a:cs typeface="Monaco"/>
              </a:rPr>
              <a:t>ArrayDiff</a:t>
            </a:r>
            <a:r>
              <a:rPr lang="en-US" dirty="0" smtClean="0">
                <a:latin typeface="Monaco"/>
                <a:cs typeface="Monaco"/>
              </a:rPr>
              <a:t>( \</a:t>
            </a:r>
          </a:p>
          <a:p>
            <a:pPr>
              <a:buNone/>
            </a:pPr>
            <a:r>
              <a:rPr lang="en-US" dirty="0" smtClean="0">
                <a:latin typeface="Monaco"/>
                <a:cs typeface="Monaco"/>
              </a:rPr>
              <a:t>        __global const </a:t>
            </a:r>
            <a:r>
              <a:rPr lang="en-US" dirty="0" err="1" smtClean="0">
                <a:latin typeface="Monaco"/>
                <a:cs typeface="Monaco"/>
              </a:rPr>
              <a:t>int</a:t>
            </a:r>
            <a:r>
              <a:rPr lang="en-US" dirty="0" smtClean="0">
                <a:latin typeface="Monaco"/>
                <a:cs typeface="Monaco"/>
              </a:rPr>
              <a:t>* a, \</a:t>
            </a:r>
          </a:p>
          <a:p>
            <a:pPr>
              <a:buNone/>
            </a:pPr>
            <a:r>
              <a:rPr lang="en-US" dirty="0" smtClean="0">
                <a:latin typeface="Monaco"/>
                <a:cs typeface="Monaco"/>
              </a:rPr>
              <a:t>        __global const </a:t>
            </a:r>
            <a:r>
              <a:rPr lang="en-US" dirty="0" err="1" smtClean="0">
                <a:latin typeface="Monaco"/>
                <a:cs typeface="Monaco"/>
              </a:rPr>
              <a:t>int</a:t>
            </a:r>
            <a:r>
              <a:rPr lang="en-US" dirty="0" smtClean="0">
                <a:latin typeface="Monaco"/>
                <a:cs typeface="Monaco"/>
              </a:rPr>
              <a:t>* </a:t>
            </a:r>
            <a:r>
              <a:rPr lang="en-US" dirty="0" err="1" smtClean="0">
                <a:latin typeface="Monaco"/>
                <a:cs typeface="Monaco"/>
              </a:rPr>
              <a:t>b</a:t>
            </a:r>
            <a:r>
              <a:rPr lang="en-US" dirty="0" smtClean="0">
                <a:latin typeface="Monaco"/>
                <a:cs typeface="Monaco"/>
              </a:rPr>
              <a:t>, \</a:t>
            </a:r>
          </a:p>
          <a:p>
            <a:pPr>
              <a:buNone/>
            </a:pPr>
            <a:r>
              <a:rPr lang="en-US" dirty="0" smtClean="0">
                <a:latin typeface="Monaco"/>
                <a:cs typeface="Monaco"/>
              </a:rPr>
              <a:t>        __global </a:t>
            </a:r>
            <a:r>
              <a:rPr lang="en-US" dirty="0" err="1" smtClean="0">
                <a:latin typeface="Monaco"/>
                <a:cs typeface="Monaco"/>
              </a:rPr>
              <a:t>int</a:t>
            </a:r>
            <a:r>
              <a:rPr lang="en-US" dirty="0" smtClean="0">
                <a:latin typeface="Monaco"/>
                <a:cs typeface="Monaco"/>
              </a:rPr>
              <a:t>* </a:t>
            </a:r>
            <a:r>
              <a:rPr lang="en-US" dirty="0" err="1" smtClean="0">
                <a:latin typeface="Monaco"/>
                <a:cs typeface="Monaco"/>
              </a:rPr>
              <a:t>c</a:t>
            </a:r>
            <a:r>
              <a:rPr lang="en-US" dirty="0" smtClean="0">
                <a:latin typeface="Monaco"/>
                <a:cs typeface="Monaco"/>
              </a:rPr>
              <a:t>) \</a:t>
            </a:r>
          </a:p>
          <a:p>
            <a:pPr>
              <a:buNone/>
            </a:pPr>
            <a:r>
              <a:rPr lang="en-US" dirty="0" smtClean="0">
                <a:latin typeface="Monaco"/>
                <a:cs typeface="Monaco"/>
              </a:rPr>
              <a:t>    { \</a:t>
            </a:r>
          </a:p>
          <a:p>
            <a:pPr>
              <a:buNone/>
            </a:pPr>
            <a:r>
              <a:rPr lang="en-US" dirty="0" smtClean="0">
                <a:latin typeface="Monaco"/>
                <a:cs typeface="Monaco"/>
              </a:rPr>
              <a:t>        </a:t>
            </a:r>
            <a:r>
              <a:rPr lang="en-US" dirty="0" err="1" smtClean="0">
                <a:latin typeface="Monaco"/>
                <a:cs typeface="Monaco"/>
              </a:rPr>
              <a:t>int</a:t>
            </a:r>
            <a:r>
              <a:rPr lang="en-US" dirty="0" smtClean="0">
                <a:latin typeface="Monaco"/>
                <a:cs typeface="Monaco"/>
              </a:rPr>
              <a:t> id = get_global_id(0);\</a:t>
            </a:r>
          </a:p>
          <a:p>
            <a:pPr>
              <a:buNone/>
            </a:pPr>
            <a:r>
              <a:rPr lang="en-US" dirty="0" smtClean="0">
                <a:latin typeface="Monaco"/>
                <a:cs typeface="Monaco"/>
              </a:rPr>
              <a:t>        </a:t>
            </a:r>
            <a:r>
              <a:rPr lang="en-US" dirty="0" err="1" smtClean="0">
                <a:latin typeface="Monaco"/>
                <a:cs typeface="Monaco"/>
              </a:rPr>
              <a:t>c[id</a:t>
            </a:r>
            <a:r>
              <a:rPr lang="en-US" dirty="0" smtClean="0">
                <a:latin typeface="Monaco"/>
                <a:cs typeface="Monaco"/>
              </a:rPr>
              <a:t>] = </a:t>
            </a:r>
            <a:r>
              <a:rPr lang="en-US" dirty="0" err="1" smtClean="0">
                <a:latin typeface="Monaco"/>
                <a:cs typeface="Monaco"/>
              </a:rPr>
              <a:t>a[id</a:t>
            </a:r>
            <a:r>
              <a:rPr lang="en-US" dirty="0" smtClean="0">
                <a:latin typeface="Monaco"/>
                <a:cs typeface="Monaco"/>
              </a:rPr>
              <a:t>] - </a:t>
            </a:r>
            <a:r>
              <a:rPr lang="en-US" dirty="0" err="1" smtClean="0">
                <a:latin typeface="Monaco"/>
                <a:cs typeface="Monaco"/>
              </a:rPr>
              <a:t>b[id</a:t>
            </a:r>
            <a:r>
              <a:rPr lang="en-US" dirty="0" smtClean="0">
                <a:latin typeface="Monaco"/>
                <a:cs typeface="Monaco"/>
              </a:rPr>
              <a:t>]; \</a:t>
            </a:r>
          </a:p>
          <a:p>
            <a:pPr>
              <a:buNone/>
            </a:pPr>
            <a:r>
              <a:rPr lang="en-US" dirty="0" smtClean="0">
                <a:latin typeface="Monaco"/>
                <a:cs typeface="Monaco"/>
              </a:rPr>
              <a:t>    }";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Exemplo</a:t>
            </a:r>
            <a:r>
              <a:rPr lang="en-US" dirty="0" smtClean="0"/>
              <a:t> </a:t>
            </a:r>
            <a:r>
              <a:rPr lang="en-US" dirty="0" err="1" smtClean="0"/>
              <a:t>prático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err="1" smtClean="0">
                <a:latin typeface="Monaco"/>
                <a:cs typeface="Monaco"/>
              </a:rPr>
              <a:t>cl_program</a:t>
            </a:r>
            <a:r>
              <a:rPr lang="en-US" dirty="0" smtClean="0">
                <a:latin typeface="Monaco"/>
                <a:cs typeface="Monaco"/>
              </a:rPr>
              <a:t> program =</a:t>
            </a:r>
          </a:p>
          <a:p>
            <a:pPr>
              <a:buNone/>
            </a:pPr>
            <a:r>
              <a:rPr lang="en-US" dirty="0" smtClean="0">
                <a:latin typeface="Monaco"/>
                <a:cs typeface="Monaco"/>
              </a:rPr>
              <a:t>    </a:t>
            </a:r>
            <a:r>
              <a:rPr lang="en-US" b="1" dirty="0" err="1" smtClean="0">
                <a:latin typeface="Monaco"/>
                <a:cs typeface="Monaco"/>
              </a:rPr>
              <a:t>clCreateProgramWithSource</a:t>
            </a:r>
            <a:r>
              <a:rPr lang="en-US" dirty="0" smtClean="0">
                <a:latin typeface="Monaco"/>
                <a:cs typeface="Monaco"/>
              </a:rPr>
              <a:t>(</a:t>
            </a:r>
          </a:p>
          <a:p>
            <a:pPr>
              <a:buNone/>
            </a:pPr>
            <a:r>
              <a:rPr lang="en-US" dirty="0" smtClean="0">
                <a:latin typeface="Monaco"/>
                <a:cs typeface="Monaco"/>
              </a:rPr>
              <a:t>        context,</a:t>
            </a:r>
          </a:p>
          <a:p>
            <a:pPr>
              <a:buNone/>
            </a:pPr>
            <a:r>
              <a:rPr lang="en-US" dirty="0" smtClean="0">
                <a:latin typeface="Monaco"/>
                <a:cs typeface="Monaco"/>
              </a:rPr>
              <a:t>        1, &amp;source,</a:t>
            </a:r>
          </a:p>
          <a:p>
            <a:pPr>
              <a:buNone/>
            </a:pPr>
            <a:r>
              <a:rPr lang="en-US" dirty="0" smtClean="0">
                <a:latin typeface="Monaco"/>
                <a:cs typeface="Monaco"/>
              </a:rPr>
              <a:t>        NULL, NULL);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Introdução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Problema: múltiplas ferramentas e paradigmas</a:t>
            </a:r>
          </a:p>
          <a:p>
            <a:pPr lvl="1"/>
            <a:r>
              <a:rPr lang="pt-BR" dirty="0" smtClean="0"/>
              <a:t>Alto custo de implementação</a:t>
            </a:r>
          </a:p>
          <a:p>
            <a:pPr lvl="1"/>
            <a:r>
              <a:rPr lang="pt-BR" dirty="0" smtClean="0"/>
              <a:t>Aplicações dependentes de plataforma</a:t>
            </a:r>
          </a:p>
          <a:p>
            <a:r>
              <a:rPr lang="pt-BR" dirty="0" smtClean="0"/>
              <a:t>Necessidade de um padrão para programação paralela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Exemplo</a:t>
            </a:r>
            <a:r>
              <a:rPr lang="en-US" dirty="0" smtClean="0"/>
              <a:t> </a:t>
            </a:r>
            <a:r>
              <a:rPr lang="en-US" dirty="0" err="1" smtClean="0"/>
              <a:t>prático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err="1" smtClean="0">
                <a:latin typeface="Monaco"/>
                <a:cs typeface="Monaco"/>
              </a:rPr>
              <a:t>clBuildProgram</a:t>
            </a:r>
            <a:r>
              <a:rPr lang="en-US" dirty="0" smtClean="0">
                <a:latin typeface="Monaco"/>
                <a:cs typeface="Monaco"/>
              </a:rPr>
              <a:t>(</a:t>
            </a:r>
          </a:p>
          <a:p>
            <a:pPr>
              <a:buNone/>
            </a:pPr>
            <a:r>
              <a:rPr lang="en-US" dirty="0" smtClean="0">
                <a:latin typeface="Monaco"/>
                <a:cs typeface="Monaco"/>
              </a:rPr>
              <a:t>    program,</a:t>
            </a:r>
          </a:p>
          <a:p>
            <a:pPr>
              <a:buNone/>
            </a:pPr>
            <a:r>
              <a:rPr lang="en-US" dirty="0" smtClean="0">
                <a:latin typeface="Monaco"/>
                <a:cs typeface="Monaco"/>
              </a:rPr>
              <a:t>    0, NULL, NULL, NULL, NULL);</a:t>
            </a:r>
          </a:p>
          <a:p>
            <a:pPr>
              <a:buNone/>
            </a:pPr>
            <a:endParaRPr lang="en-US" dirty="0" smtClean="0">
              <a:latin typeface="Monaco"/>
              <a:cs typeface="Monaco"/>
            </a:endParaRPr>
          </a:p>
          <a:p>
            <a:pPr>
              <a:buNone/>
            </a:pPr>
            <a:r>
              <a:rPr lang="en-US" dirty="0" err="1" smtClean="0">
                <a:latin typeface="Monaco"/>
                <a:cs typeface="Monaco"/>
              </a:rPr>
              <a:t>cl_kernel</a:t>
            </a:r>
            <a:r>
              <a:rPr lang="en-US" dirty="0" smtClean="0">
                <a:latin typeface="Monaco"/>
                <a:cs typeface="Monaco"/>
              </a:rPr>
              <a:t> kernel =</a:t>
            </a:r>
          </a:p>
          <a:p>
            <a:pPr>
              <a:buNone/>
            </a:pPr>
            <a:r>
              <a:rPr lang="en-US" dirty="0" smtClean="0">
                <a:latin typeface="Monaco"/>
                <a:cs typeface="Monaco"/>
              </a:rPr>
              <a:t>    </a:t>
            </a:r>
            <a:r>
              <a:rPr lang="en-US" b="1" dirty="0" err="1" smtClean="0">
                <a:latin typeface="Monaco"/>
                <a:cs typeface="Monaco"/>
              </a:rPr>
              <a:t>clCreateKernel</a:t>
            </a:r>
            <a:r>
              <a:rPr lang="en-US" dirty="0" smtClean="0">
                <a:latin typeface="Monaco"/>
                <a:cs typeface="Monaco"/>
              </a:rPr>
              <a:t>(</a:t>
            </a:r>
          </a:p>
          <a:p>
            <a:pPr>
              <a:buNone/>
            </a:pPr>
            <a:r>
              <a:rPr lang="en-US" dirty="0" smtClean="0">
                <a:latin typeface="Monaco"/>
                <a:cs typeface="Monaco"/>
              </a:rPr>
              <a:t>        </a:t>
            </a:r>
            <a:r>
              <a:rPr lang="en-US" dirty="0" err="1" smtClean="0">
                <a:latin typeface="Monaco"/>
                <a:cs typeface="Monaco"/>
              </a:rPr>
              <a:t>program,"ArrayDiff</a:t>
            </a:r>
            <a:r>
              <a:rPr lang="en-US" dirty="0" smtClean="0">
                <a:latin typeface="Monaco"/>
                <a:cs typeface="Monaco"/>
              </a:rPr>
              <a:t>",</a:t>
            </a:r>
          </a:p>
          <a:p>
            <a:pPr>
              <a:buNone/>
            </a:pPr>
            <a:r>
              <a:rPr lang="en-US" dirty="0" smtClean="0">
                <a:latin typeface="Monaco"/>
                <a:cs typeface="Monaco"/>
              </a:rPr>
              <a:t>        NULL);</a:t>
            </a:r>
            <a:endParaRPr lang="en-US" dirty="0">
              <a:latin typeface="Monaco"/>
              <a:cs typeface="Monaco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Exemplo</a:t>
            </a:r>
            <a:r>
              <a:rPr lang="en-US" dirty="0" smtClean="0"/>
              <a:t> </a:t>
            </a:r>
            <a:r>
              <a:rPr lang="en-US" dirty="0" err="1" smtClean="0"/>
              <a:t>prático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>
                <a:latin typeface="Monaco"/>
                <a:cs typeface="Monaco"/>
              </a:rPr>
              <a:t>#define N</a:t>
            </a:r>
            <a:r>
              <a:rPr lang="en-US" dirty="0" smtClean="0">
                <a:latin typeface="Monaco"/>
                <a:cs typeface="Monaco"/>
              </a:rPr>
              <a:t> ...</a:t>
            </a:r>
          </a:p>
          <a:p>
            <a:pPr>
              <a:buNone/>
            </a:pPr>
            <a:endParaRPr lang="en-US" dirty="0" smtClean="0">
              <a:latin typeface="Monaco"/>
              <a:cs typeface="Monaco"/>
            </a:endParaRPr>
          </a:p>
          <a:p>
            <a:pPr>
              <a:buNone/>
            </a:pPr>
            <a:r>
              <a:rPr lang="en-US" dirty="0" err="1" smtClean="0">
                <a:latin typeface="Monaco"/>
                <a:cs typeface="Monaco"/>
              </a:rPr>
              <a:t>cl_mem</a:t>
            </a:r>
            <a:r>
              <a:rPr lang="en-US" dirty="0" smtClean="0">
                <a:latin typeface="Monaco"/>
                <a:cs typeface="Monaco"/>
              </a:rPr>
              <a:t> </a:t>
            </a:r>
            <a:r>
              <a:rPr lang="en-US" dirty="0" err="1" smtClean="0">
                <a:latin typeface="Monaco"/>
                <a:cs typeface="Monaco"/>
              </a:rPr>
              <a:t>bufA</a:t>
            </a:r>
            <a:r>
              <a:rPr lang="en-US" dirty="0" smtClean="0">
                <a:latin typeface="Monaco"/>
                <a:cs typeface="Monaco"/>
              </a:rPr>
              <a:t> = </a:t>
            </a:r>
            <a:r>
              <a:rPr lang="en-US" b="1" dirty="0" err="1" smtClean="0">
                <a:latin typeface="Monaco"/>
                <a:cs typeface="Monaco"/>
              </a:rPr>
              <a:t>clCreateBuffer</a:t>
            </a:r>
            <a:r>
              <a:rPr lang="en-US" dirty="0" smtClean="0">
                <a:latin typeface="Monaco"/>
                <a:cs typeface="Monaco"/>
              </a:rPr>
              <a:t>(</a:t>
            </a:r>
          </a:p>
          <a:p>
            <a:pPr>
              <a:buNone/>
            </a:pPr>
            <a:r>
              <a:rPr lang="en-US" dirty="0" smtClean="0">
                <a:latin typeface="Monaco"/>
                <a:cs typeface="Monaco"/>
              </a:rPr>
              <a:t>    context,</a:t>
            </a:r>
          </a:p>
          <a:p>
            <a:pPr>
              <a:buNone/>
            </a:pPr>
            <a:r>
              <a:rPr lang="en-US" dirty="0" smtClean="0">
                <a:latin typeface="Monaco"/>
                <a:cs typeface="Monaco"/>
              </a:rPr>
              <a:t>    CL_MEM_READ_ONLY,</a:t>
            </a:r>
          </a:p>
          <a:p>
            <a:pPr>
              <a:buNone/>
            </a:pPr>
            <a:r>
              <a:rPr lang="en-US" dirty="0" smtClean="0">
                <a:latin typeface="Monaco"/>
                <a:cs typeface="Monaco"/>
              </a:rPr>
              <a:t>    N * </a:t>
            </a:r>
            <a:r>
              <a:rPr lang="en-US" dirty="0" err="1" smtClean="0">
                <a:latin typeface="Monaco"/>
                <a:cs typeface="Monaco"/>
              </a:rPr>
              <a:t>sizeof(int</a:t>
            </a:r>
            <a:r>
              <a:rPr lang="en-US" dirty="0" smtClean="0">
                <a:latin typeface="Monaco"/>
                <a:cs typeface="Monaco"/>
              </a:rPr>
              <a:t>),</a:t>
            </a:r>
          </a:p>
          <a:p>
            <a:pPr>
              <a:buNone/>
            </a:pPr>
            <a:r>
              <a:rPr lang="en-US" dirty="0" smtClean="0">
                <a:latin typeface="Monaco"/>
                <a:cs typeface="Monaco"/>
              </a:rPr>
              <a:t>    NULL, NULL);</a:t>
            </a:r>
          </a:p>
          <a:p>
            <a:pPr>
              <a:buNone/>
            </a:pPr>
            <a:endParaRPr lang="en-US" dirty="0" smtClean="0">
              <a:latin typeface="Monaco"/>
              <a:cs typeface="Monaco"/>
            </a:endParaRPr>
          </a:p>
          <a:p>
            <a:pPr>
              <a:buNone/>
            </a:pPr>
            <a:r>
              <a:rPr lang="en-US" dirty="0" err="1" smtClean="0">
                <a:latin typeface="Monaco"/>
                <a:cs typeface="Monaco"/>
              </a:rPr>
              <a:t>cl_mem</a:t>
            </a:r>
            <a:r>
              <a:rPr lang="en-US" dirty="0" smtClean="0">
                <a:latin typeface="Monaco"/>
                <a:cs typeface="Monaco"/>
              </a:rPr>
              <a:t> </a:t>
            </a:r>
            <a:r>
              <a:rPr lang="en-US" dirty="0" err="1" smtClean="0">
                <a:latin typeface="Monaco"/>
                <a:cs typeface="Monaco"/>
              </a:rPr>
              <a:t>bufB</a:t>
            </a:r>
            <a:r>
              <a:rPr lang="en-US" dirty="0" smtClean="0">
                <a:latin typeface="Monaco"/>
                <a:cs typeface="Monaco"/>
              </a:rPr>
              <a:t> </a:t>
            </a:r>
            <a:r>
              <a:rPr lang="en-US" dirty="0" smtClean="0">
                <a:latin typeface="Monaco"/>
                <a:cs typeface="Monaco"/>
              </a:rPr>
              <a:t>= ...</a:t>
            </a:r>
            <a:r>
              <a:rPr lang="en-US" dirty="0" smtClean="0">
                <a:latin typeface="Monaco"/>
                <a:cs typeface="Monaco"/>
              </a:rPr>
              <a:t>;</a:t>
            </a:r>
            <a:endParaRPr lang="en-US" dirty="0" smtClean="0">
              <a:latin typeface="Monaco"/>
              <a:cs typeface="Monaco"/>
            </a:endParaRPr>
          </a:p>
          <a:p>
            <a:pPr>
              <a:buNone/>
            </a:pPr>
            <a:r>
              <a:rPr lang="en-US" dirty="0" err="1" smtClean="0">
                <a:latin typeface="Monaco"/>
                <a:cs typeface="Monaco"/>
              </a:rPr>
              <a:t>cl_mem</a:t>
            </a:r>
            <a:r>
              <a:rPr lang="en-US" dirty="0" smtClean="0">
                <a:latin typeface="Monaco"/>
                <a:cs typeface="Monaco"/>
              </a:rPr>
              <a:t> </a:t>
            </a:r>
            <a:r>
              <a:rPr lang="en-US" dirty="0" err="1" smtClean="0">
                <a:latin typeface="Monaco"/>
                <a:cs typeface="Monaco"/>
              </a:rPr>
              <a:t>bufC</a:t>
            </a:r>
            <a:r>
              <a:rPr lang="en-US" dirty="0" smtClean="0">
                <a:latin typeface="Monaco"/>
                <a:cs typeface="Monaco"/>
              </a:rPr>
              <a:t> =</a:t>
            </a:r>
            <a:r>
              <a:rPr lang="en-US" dirty="0" smtClean="0">
                <a:latin typeface="Monaco"/>
                <a:cs typeface="Monaco"/>
              </a:rPr>
              <a:t> ...;</a:t>
            </a:r>
            <a:endParaRPr lang="en-US" dirty="0">
              <a:latin typeface="Monaco"/>
              <a:cs typeface="Monaco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4308108" y="3432218"/>
            <a:ext cx="4378692" cy="2076491"/>
            <a:chOff x="4308108" y="3432218"/>
            <a:chExt cx="4378692" cy="2076491"/>
          </a:xfrm>
        </p:grpSpPr>
        <p:sp>
          <p:nvSpPr>
            <p:cNvPr id="4" name="TextBox 3"/>
            <p:cNvSpPr txBox="1"/>
            <p:nvPr/>
          </p:nvSpPr>
          <p:spPr>
            <a:xfrm>
              <a:off x="4805856" y="4506365"/>
              <a:ext cx="3880944" cy="5078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700" dirty="0" smtClean="0">
                  <a:latin typeface="Monaco"/>
                  <a:cs typeface="Monaco"/>
                </a:rPr>
                <a:t>CL_MEM_READ_WRITE</a:t>
              </a:r>
              <a:endParaRPr lang="pt-BR" sz="2700" dirty="0">
                <a:latin typeface="Monaco"/>
                <a:cs typeface="Monaco"/>
              </a:endParaRPr>
            </a:p>
          </p:txBody>
        </p:sp>
        <p:cxnSp>
          <p:nvCxnSpPr>
            <p:cNvPr id="6" name="Shape 5"/>
            <p:cNvCxnSpPr>
              <a:stCxn id="4" idx="2"/>
            </p:cNvCxnSpPr>
            <p:nvPr/>
          </p:nvCxnSpPr>
          <p:spPr>
            <a:xfrm rot="5400000">
              <a:off x="5279962" y="4042342"/>
              <a:ext cx="494513" cy="2438221"/>
            </a:xfrm>
            <a:prstGeom prst="bentConnector2">
              <a:avLst/>
            </a:prstGeom>
            <a:ln w="381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hape 9"/>
            <p:cNvCxnSpPr>
              <a:stCxn id="4" idx="0"/>
            </p:cNvCxnSpPr>
            <p:nvPr/>
          </p:nvCxnSpPr>
          <p:spPr>
            <a:xfrm rot="16200000" flipV="1">
              <a:off x="5342002" y="3102039"/>
              <a:ext cx="1074147" cy="1734506"/>
            </a:xfrm>
            <a:prstGeom prst="bentConnector2">
              <a:avLst/>
            </a:prstGeom>
            <a:ln w="38100">
              <a:solidFill>
                <a:schemeClr val="tx1"/>
              </a:solidFill>
              <a:tailEnd type="arrow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Exemplo</a:t>
            </a:r>
            <a:r>
              <a:rPr lang="en-US" dirty="0" smtClean="0"/>
              <a:t> </a:t>
            </a:r>
            <a:r>
              <a:rPr lang="en-US" dirty="0" err="1" smtClean="0"/>
              <a:t>prático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err="1" smtClean="0">
                <a:latin typeface="Monaco"/>
                <a:cs typeface="Monaco"/>
              </a:rPr>
              <a:t>int</a:t>
            </a:r>
            <a:r>
              <a:rPr lang="en-US" dirty="0" smtClean="0">
                <a:latin typeface="Monaco"/>
                <a:cs typeface="Monaco"/>
              </a:rPr>
              <a:t>* </a:t>
            </a:r>
            <a:r>
              <a:rPr lang="en-US" dirty="0" err="1" smtClean="0">
                <a:latin typeface="Monaco"/>
                <a:cs typeface="Monaco"/>
              </a:rPr>
              <a:t>hostA</a:t>
            </a:r>
            <a:r>
              <a:rPr lang="en-US" dirty="0" smtClean="0">
                <a:latin typeface="Monaco"/>
                <a:cs typeface="Monaco"/>
              </a:rPr>
              <a:t>;</a:t>
            </a:r>
          </a:p>
          <a:p>
            <a:pPr>
              <a:buNone/>
            </a:pPr>
            <a:endParaRPr lang="en-US" dirty="0" smtClean="0">
              <a:latin typeface="Monaco"/>
              <a:cs typeface="Monaco"/>
            </a:endParaRPr>
          </a:p>
          <a:p>
            <a:pPr>
              <a:buNone/>
            </a:pPr>
            <a:r>
              <a:rPr lang="en-US" b="1" dirty="0" err="1" smtClean="0">
                <a:latin typeface="Monaco"/>
                <a:cs typeface="Monaco"/>
              </a:rPr>
              <a:t>clEnqueueWriteBuffer</a:t>
            </a:r>
            <a:r>
              <a:rPr lang="en-US" dirty="0" smtClean="0">
                <a:latin typeface="Monaco"/>
                <a:cs typeface="Monaco"/>
              </a:rPr>
              <a:t>(</a:t>
            </a:r>
          </a:p>
          <a:p>
            <a:pPr>
              <a:buNone/>
            </a:pPr>
            <a:r>
              <a:rPr lang="en-US" dirty="0" smtClean="0">
                <a:latin typeface="Monaco"/>
                <a:cs typeface="Monaco"/>
              </a:rPr>
              <a:t>    queue,</a:t>
            </a:r>
          </a:p>
          <a:p>
            <a:pPr>
              <a:buNone/>
            </a:pPr>
            <a:r>
              <a:rPr lang="en-US" dirty="0" smtClean="0">
                <a:latin typeface="Monaco"/>
                <a:cs typeface="Monaco"/>
              </a:rPr>
              <a:t>    </a:t>
            </a:r>
            <a:r>
              <a:rPr lang="en-US" dirty="0" err="1" smtClean="0">
                <a:latin typeface="Monaco"/>
                <a:cs typeface="Monaco"/>
              </a:rPr>
              <a:t>bufA</a:t>
            </a:r>
            <a:r>
              <a:rPr lang="en-US" dirty="0" smtClean="0">
                <a:latin typeface="Monaco"/>
                <a:cs typeface="Monaco"/>
              </a:rPr>
              <a:t>,</a:t>
            </a:r>
          </a:p>
          <a:p>
            <a:pPr>
              <a:buNone/>
            </a:pPr>
            <a:r>
              <a:rPr lang="en-US" dirty="0" smtClean="0">
                <a:latin typeface="Monaco"/>
                <a:cs typeface="Monaco"/>
              </a:rPr>
              <a:t>    CL_TRUE,</a:t>
            </a:r>
          </a:p>
          <a:p>
            <a:pPr>
              <a:buNone/>
            </a:pPr>
            <a:r>
              <a:rPr lang="en-US" dirty="0" smtClean="0">
                <a:latin typeface="Monaco"/>
                <a:cs typeface="Monaco"/>
              </a:rPr>
              <a:t>    0,</a:t>
            </a:r>
          </a:p>
          <a:p>
            <a:pPr>
              <a:buNone/>
            </a:pPr>
            <a:r>
              <a:rPr lang="en-US" dirty="0" smtClean="0">
                <a:latin typeface="Monaco"/>
                <a:cs typeface="Monaco"/>
              </a:rPr>
              <a:t>    N * </a:t>
            </a:r>
            <a:r>
              <a:rPr lang="en-US" dirty="0" err="1" smtClean="0">
                <a:latin typeface="Monaco"/>
                <a:cs typeface="Monaco"/>
              </a:rPr>
              <a:t>sizeof(int</a:t>
            </a:r>
            <a:r>
              <a:rPr lang="en-US" dirty="0" smtClean="0">
                <a:latin typeface="Monaco"/>
                <a:cs typeface="Monaco"/>
              </a:rPr>
              <a:t>),</a:t>
            </a:r>
          </a:p>
          <a:p>
            <a:pPr>
              <a:buNone/>
            </a:pPr>
            <a:r>
              <a:rPr lang="en-US" dirty="0" smtClean="0">
                <a:latin typeface="Monaco"/>
                <a:cs typeface="Monaco"/>
              </a:rPr>
              <a:t>    </a:t>
            </a:r>
            <a:r>
              <a:rPr lang="en-US" dirty="0" err="1" smtClean="0">
                <a:latin typeface="Monaco"/>
                <a:cs typeface="Monaco"/>
              </a:rPr>
              <a:t>hostA</a:t>
            </a:r>
            <a:r>
              <a:rPr lang="en-US" dirty="0" smtClean="0">
                <a:latin typeface="Monaco"/>
                <a:cs typeface="Monaco"/>
              </a:rPr>
              <a:t>,</a:t>
            </a:r>
          </a:p>
          <a:p>
            <a:pPr>
              <a:buNone/>
            </a:pPr>
            <a:r>
              <a:rPr lang="en-US" dirty="0" smtClean="0">
                <a:latin typeface="Monaco"/>
                <a:cs typeface="Monaco"/>
              </a:rPr>
              <a:t>    0, NULL, NULL);</a:t>
            </a:r>
            <a:endParaRPr lang="en-US" dirty="0">
              <a:latin typeface="Monaco"/>
              <a:cs typeface="Monaco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Exemplo</a:t>
            </a:r>
            <a:r>
              <a:rPr lang="en-US" dirty="0" smtClean="0"/>
              <a:t> </a:t>
            </a:r>
            <a:r>
              <a:rPr lang="en-US" dirty="0" err="1" smtClean="0"/>
              <a:t>prático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err="1" smtClean="0">
                <a:latin typeface="Monaco"/>
                <a:cs typeface="Monaco"/>
              </a:rPr>
              <a:t>int</a:t>
            </a:r>
            <a:r>
              <a:rPr lang="en-US" dirty="0" smtClean="0">
                <a:latin typeface="Monaco"/>
                <a:cs typeface="Monaco"/>
              </a:rPr>
              <a:t>* </a:t>
            </a:r>
            <a:r>
              <a:rPr lang="en-US" dirty="0" err="1" smtClean="0">
                <a:latin typeface="Monaco"/>
                <a:cs typeface="Monaco"/>
              </a:rPr>
              <a:t>hostB</a:t>
            </a:r>
            <a:r>
              <a:rPr lang="en-US" dirty="0" smtClean="0">
                <a:latin typeface="Monaco"/>
                <a:cs typeface="Monaco"/>
              </a:rPr>
              <a:t>;</a:t>
            </a:r>
          </a:p>
          <a:p>
            <a:pPr>
              <a:buNone/>
            </a:pPr>
            <a:endParaRPr lang="en-US" dirty="0" smtClean="0">
              <a:latin typeface="Monaco"/>
              <a:cs typeface="Monaco"/>
            </a:endParaRPr>
          </a:p>
          <a:p>
            <a:pPr>
              <a:buNone/>
            </a:pPr>
            <a:r>
              <a:rPr lang="en-US" b="1" dirty="0" err="1" smtClean="0">
                <a:latin typeface="Monaco"/>
                <a:cs typeface="Monaco"/>
              </a:rPr>
              <a:t>clEnqueueWriteBuffer</a:t>
            </a:r>
            <a:r>
              <a:rPr lang="en-US" dirty="0" smtClean="0">
                <a:latin typeface="Monaco"/>
                <a:cs typeface="Monaco"/>
              </a:rPr>
              <a:t>(</a:t>
            </a:r>
          </a:p>
          <a:p>
            <a:pPr>
              <a:buNone/>
            </a:pPr>
            <a:r>
              <a:rPr lang="en-US" dirty="0" smtClean="0">
                <a:latin typeface="Monaco"/>
                <a:cs typeface="Monaco"/>
              </a:rPr>
              <a:t>    queue,</a:t>
            </a:r>
          </a:p>
          <a:p>
            <a:pPr>
              <a:buNone/>
            </a:pPr>
            <a:r>
              <a:rPr lang="en-US" dirty="0" smtClean="0">
                <a:latin typeface="Monaco"/>
                <a:cs typeface="Monaco"/>
              </a:rPr>
              <a:t>    </a:t>
            </a:r>
            <a:r>
              <a:rPr lang="en-US" dirty="0" err="1" smtClean="0">
                <a:latin typeface="Monaco"/>
                <a:cs typeface="Monaco"/>
              </a:rPr>
              <a:t>bufB</a:t>
            </a:r>
            <a:r>
              <a:rPr lang="en-US" dirty="0" smtClean="0">
                <a:latin typeface="Monaco"/>
                <a:cs typeface="Monaco"/>
              </a:rPr>
              <a:t>,</a:t>
            </a:r>
          </a:p>
          <a:p>
            <a:pPr>
              <a:buNone/>
            </a:pPr>
            <a:r>
              <a:rPr lang="en-US" dirty="0" smtClean="0">
                <a:latin typeface="Monaco"/>
                <a:cs typeface="Monaco"/>
              </a:rPr>
              <a:t>    CL_TRUE,</a:t>
            </a:r>
          </a:p>
          <a:p>
            <a:pPr>
              <a:buNone/>
            </a:pPr>
            <a:r>
              <a:rPr lang="en-US" dirty="0" smtClean="0">
                <a:latin typeface="Monaco"/>
                <a:cs typeface="Monaco"/>
              </a:rPr>
              <a:t>    0,</a:t>
            </a:r>
          </a:p>
          <a:p>
            <a:pPr>
              <a:buNone/>
            </a:pPr>
            <a:r>
              <a:rPr lang="en-US" dirty="0" smtClean="0">
                <a:latin typeface="Monaco"/>
                <a:cs typeface="Monaco"/>
              </a:rPr>
              <a:t>    N * </a:t>
            </a:r>
            <a:r>
              <a:rPr lang="en-US" dirty="0" err="1" smtClean="0">
                <a:latin typeface="Monaco"/>
                <a:cs typeface="Monaco"/>
              </a:rPr>
              <a:t>sizeof(int</a:t>
            </a:r>
            <a:r>
              <a:rPr lang="en-US" dirty="0" smtClean="0">
                <a:latin typeface="Monaco"/>
                <a:cs typeface="Monaco"/>
              </a:rPr>
              <a:t>),</a:t>
            </a:r>
          </a:p>
          <a:p>
            <a:pPr>
              <a:buNone/>
            </a:pPr>
            <a:r>
              <a:rPr lang="en-US" dirty="0" smtClean="0">
                <a:latin typeface="Monaco"/>
                <a:cs typeface="Monaco"/>
              </a:rPr>
              <a:t>    </a:t>
            </a:r>
            <a:r>
              <a:rPr lang="en-US" dirty="0" err="1" smtClean="0">
                <a:latin typeface="Monaco"/>
                <a:cs typeface="Monaco"/>
              </a:rPr>
              <a:t>hostB</a:t>
            </a:r>
            <a:r>
              <a:rPr lang="en-US" dirty="0" smtClean="0">
                <a:latin typeface="Monaco"/>
                <a:cs typeface="Monaco"/>
              </a:rPr>
              <a:t>,</a:t>
            </a:r>
          </a:p>
          <a:p>
            <a:pPr>
              <a:buNone/>
            </a:pPr>
            <a:r>
              <a:rPr lang="en-US" dirty="0" smtClean="0">
                <a:latin typeface="Monaco"/>
                <a:cs typeface="Monaco"/>
              </a:rPr>
              <a:t>    0, NULL, NULL);</a:t>
            </a:r>
            <a:endParaRPr lang="en-US" dirty="0">
              <a:latin typeface="Monaco"/>
              <a:cs typeface="Monaco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Exemplo</a:t>
            </a:r>
            <a:r>
              <a:rPr lang="en-US" dirty="0" smtClean="0"/>
              <a:t> </a:t>
            </a:r>
            <a:r>
              <a:rPr lang="en-US" dirty="0" err="1" smtClean="0"/>
              <a:t>prático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 err="1" smtClean="0">
                <a:latin typeface="Monaco"/>
                <a:cs typeface="Monaco"/>
              </a:rPr>
              <a:t>clSetKernelArg</a:t>
            </a:r>
            <a:r>
              <a:rPr lang="en-US" dirty="0" smtClean="0">
                <a:latin typeface="Monaco"/>
                <a:cs typeface="Monaco"/>
              </a:rPr>
              <a:t>(</a:t>
            </a:r>
          </a:p>
          <a:p>
            <a:pPr>
              <a:buNone/>
            </a:pPr>
            <a:r>
              <a:rPr lang="en-US" dirty="0" smtClean="0">
                <a:latin typeface="Monaco"/>
                <a:cs typeface="Monaco"/>
              </a:rPr>
              <a:t>    kernel, 0,</a:t>
            </a:r>
          </a:p>
          <a:p>
            <a:pPr>
              <a:buNone/>
            </a:pPr>
            <a:r>
              <a:rPr lang="en-US" dirty="0" smtClean="0">
                <a:latin typeface="Monaco"/>
                <a:cs typeface="Monaco"/>
              </a:rPr>
              <a:t>    </a:t>
            </a:r>
            <a:r>
              <a:rPr lang="en-US" dirty="0" err="1" smtClean="0">
                <a:latin typeface="Monaco"/>
                <a:cs typeface="Monaco"/>
              </a:rPr>
              <a:t>sizeof(cl_mem</a:t>
            </a:r>
            <a:r>
              <a:rPr lang="en-US" dirty="0" smtClean="0">
                <a:latin typeface="Monaco"/>
                <a:cs typeface="Monaco"/>
              </a:rPr>
              <a:t>), &amp;</a:t>
            </a:r>
            <a:r>
              <a:rPr lang="en-US" dirty="0" err="1" smtClean="0">
                <a:latin typeface="Monaco"/>
                <a:cs typeface="Monaco"/>
              </a:rPr>
              <a:t>bufA</a:t>
            </a:r>
            <a:r>
              <a:rPr lang="en-US" dirty="0" smtClean="0">
                <a:latin typeface="Monaco"/>
                <a:cs typeface="Monaco"/>
              </a:rPr>
              <a:t>);</a:t>
            </a:r>
          </a:p>
          <a:p>
            <a:pPr>
              <a:buNone/>
            </a:pPr>
            <a:r>
              <a:rPr lang="en-US" b="1" dirty="0" err="1" smtClean="0">
                <a:latin typeface="Monaco"/>
                <a:cs typeface="Monaco"/>
              </a:rPr>
              <a:t>clSetKernelArg</a:t>
            </a:r>
            <a:r>
              <a:rPr lang="en-US" dirty="0" smtClean="0">
                <a:latin typeface="Monaco"/>
                <a:cs typeface="Monaco"/>
              </a:rPr>
              <a:t>(</a:t>
            </a:r>
          </a:p>
          <a:p>
            <a:pPr>
              <a:buNone/>
            </a:pPr>
            <a:r>
              <a:rPr lang="en-US" dirty="0" smtClean="0">
                <a:latin typeface="Monaco"/>
                <a:cs typeface="Monaco"/>
              </a:rPr>
              <a:t>    kernel, 1,</a:t>
            </a:r>
          </a:p>
          <a:p>
            <a:pPr>
              <a:buNone/>
            </a:pPr>
            <a:r>
              <a:rPr lang="en-US" dirty="0" smtClean="0">
                <a:latin typeface="Monaco"/>
                <a:cs typeface="Monaco"/>
              </a:rPr>
              <a:t>    </a:t>
            </a:r>
            <a:r>
              <a:rPr lang="en-US" dirty="0" err="1" smtClean="0">
                <a:latin typeface="Monaco"/>
                <a:cs typeface="Monaco"/>
              </a:rPr>
              <a:t>sizeof(cl_mem</a:t>
            </a:r>
            <a:r>
              <a:rPr lang="en-US" dirty="0" smtClean="0">
                <a:latin typeface="Monaco"/>
                <a:cs typeface="Monaco"/>
              </a:rPr>
              <a:t>), &amp;</a:t>
            </a:r>
            <a:r>
              <a:rPr lang="en-US" dirty="0" err="1" smtClean="0">
                <a:latin typeface="Monaco"/>
                <a:cs typeface="Monaco"/>
              </a:rPr>
              <a:t>bufB</a:t>
            </a:r>
            <a:r>
              <a:rPr lang="en-US" dirty="0" smtClean="0">
                <a:latin typeface="Monaco"/>
                <a:cs typeface="Monaco"/>
              </a:rPr>
              <a:t>);</a:t>
            </a:r>
          </a:p>
          <a:p>
            <a:pPr>
              <a:buNone/>
            </a:pPr>
            <a:r>
              <a:rPr lang="en-US" b="1" dirty="0" err="1" smtClean="0">
                <a:latin typeface="Monaco"/>
                <a:cs typeface="Monaco"/>
              </a:rPr>
              <a:t>clSetKernelArg</a:t>
            </a:r>
            <a:r>
              <a:rPr lang="en-US" dirty="0" smtClean="0">
                <a:latin typeface="Monaco"/>
                <a:cs typeface="Monaco"/>
              </a:rPr>
              <a:t>(</a:t>
            </a:r>
          </a:p>
          <a:p>
            <a:pPr>
              <a:buNone/>
            </a:pPr>
            <a:r>
              <a:rPr lang="en-US" dirty="0" smtClean="0">
                <a:latin typeface="Monaco"/>
                <a:cs typeface="Monaco"/>
              </a:rPr>
              <a:t>    kernel, 2,</a:t>
            </a:r>
          </a:p>
          <a:p>
            <a:pPr>
              <a:buNone/>
            </a:pPr>
            <a:r>
              <a:rPr lang="en-US" dirty="0" smtClean="0">
                <a:latin typeface="Monaco"/>
                <a:cs typeface="Monaco"/>
              </a:rPr>
              <a:t>    </a:t>
            </a:r>
            <a:r>
              <a:rPr lang="en-US" dirty="0" err="1" smtClean="0">
                <a:latin typeface="Monaco"/>
                <a:cs typeface="Monaco"/>
              </a:rPr>
              <a:t>sizeof(cl_mem</a:t>
            </a:r>
            <a:r>
              <a:rPr lang="en-US" dirty="0" smtClean="0">
                <a:latin typeface="Monaco"/>
                <a:cs typeface="Monaco"/>
              </a:rPr>
              <a:t>), &amp;</a:t>
            </a:r>
            <a:r>
              <a:rPr lang="en-US" dirty="0" err="1" smtClean="0">
                <a:latin typeface="Monaco"/>
                <a:cs typeface="Monaco"/>
              </a:rPr>
              <a:t>bufC</a:t>
            </a:r>
            <a:r>
              <a:rPr lang="en-US" dirty="0" smtClean="0">
                <a:latin typeface="Monaco"/>
                <a:cs typeface="Monaco"/>
              </a:rPr>
              <a:t>);</a:t>
            </a:r>
            <a:endParaRPr lang="en-US" dirty="0">
              <a:latin typeface="Monaco"/>
              <a:cs typeface="Monaco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Exemplo</a:t>
            </a:r>
            <a:r>
              <a:rPr lang="en-US" dirty="0" smtClean="0"/>
              <a:t> </a:t>
            </a:r>
            <a:r>
              <a:rPr lang="en-US" dirty="0" err="1" smtClean="0"/>
              <a:t>prático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>
                <a:latin typeface="Monaco"/>
                <a:cs typeface="Monaco"/>
              </a:rPr>
              <a:t>const </a:t>
            </a:r>
            <a:r>
              <a:rPr lang="en-US" dirty="0" err="1" smtClean="0">
                <a:latin typeface="Monaco"/>
                <a:cs typeface="Monaco"/>
              </a:rPr>
              <a:t>size_t</a:t>
            </a:r>
            <a:r>
              <a:rPr lang="en-US" dirty="0" smtClean="0">
                <a:latin typeface="Monaco"/>
                <a:cs typeface="Monaco"/>
              </a:rPr>
              <a:t> </a:t>
            </a:r>
            <a:r>
              <a:rPr lang="en-US" dirty="0" err="1" smtClean="0">
                <a:latin typeface="Monaco"/>
                <a:cs typeface="Monaco"/>
              </a:rPr>
              <a:t>globalSize</a:t>
            </a:r>
            <a:r>
              <a:rPr lang="en-US" dirty="0" smtClean="0">
                <a:latin typeface="Monaco"/>
                <a:cs typeface="Monaco"/>
              </a:rPr>
              <a:t>[] =</a:t>
            </a:r>
          </a:p>
          <a:p>
            <a:pPr>
              <a:buNone/>
            </a:pPr>
            <a:r>
              <a:rPr lang="en-US" dirty="0" smtClean="0">
                <a:latin typeface="Monaco"/>
                <a:cs typeface="Monaco"/>
              </a:rPr>
              <a:t>    { N };</a:t>
            </a:r>
          </a:p>
          <a:p>
            <a:pPr>
              <a:buNone/>
            </a:pPr>
            <a:endParaRPr lang="en-US" dirty="0" smtClean="0">
              <a:latin typeface="Monaco"/>
              <a:cs typeface="Monaco"/>
            </a:endParaRPr>
          </a:p>
          <a:p>
            <a:pPr>
              <a:buNone/>
            </a:pPr>
            <a:r>
              <a:rPr lang="en-US" b="1" dirty="0" err="1" smtClean="0">
                <a:latin typeface="Monaco"/>
                <a:cs typeface="Monaco"/>
              </a:rPr>
              <a:t>clEnqueueNDRangeKernel</a:t>
            </a:r>
            <a:r>
              <a:rPr lang="en-US" dirty="0" smtClean="0">
                <a:latin typeface="Monaco"/>
                <a:cs typeface="Monaco"/>
              </a:rPr>
              <a:t>(</a:t>
            </a:r>
          </a:p>
          <a:p>
            <a:pPr>
              <a:buNone/>
            </a:pPr>
            <a:r>
              <a:rPr lang="en-US" dirty="0" smtClean="0">
                <a:latin typeface="Monaco"/>
                <a:cs typeface="Monaco"/>
              </a:rPr>
              <a:t>    queue, kernel,</a:t>
            </a:r>
          </a:p>
          <a:p>
            <a:pPr>
              <a:buNone/>
            </a:pPr>
            <a:r>
              <a:rPr lang="en-US" dirty="0" smtClean="0">
                <a:latin typeface="Monaco"/>
                <a:cs typeface="Monaco"/>
              </a:rPr>
              <a:t>    1, NULL, </a:t>
            </a:r>
            <a:r>
              <a:rPr lang="en-US" dirty="0" err="1" smtClean="0">
                <a:latin typeface="Monaco"/>
                <a:cs typeface="Monaco"/>
              </a:rPr>
              <a:t>globalSize</a:t>
            </a:r>
            <a:r>
              <a:rPr lang="en-US" dirty="0" smtClean="0">
                <a:latin typeface="Monaco"/>
                <a:cs typeface="Monaco"/>
              </a:rPr>
              <a:t>, NULL,</a:t>
            </a:r>
          </a:p>
          <a:p>
            <a:pPr>
              <a:buNone/>
            </a:pPr>
            <a:r>
              <a:rPr lang="en-US" dirty="0" smtClean="0">
                <a:latin typeface="Monaco"/>
                <a:cs typeface="Monaco"/>
              </a:rPr>
              <a:t>    0, NULL, NULL);</a:t>
            </a:r>
          </a:p>
          <a:p>
            <a:pPr>
              <a:buNone/>
            </a:pPr>
            <a:endParaRPr lang="en-US" dirty="0" smtClean="0">
              <a:latin typeface="Monaco"/>
              <a:cs typeface="Monaco"/>
            </a:endParaRPr>
          </a:p>
          <a:p>
            <a:pPr>
              <a:buNone/>
            </a:pPr>
            <a:r>
              <a:rPr lang="en-US" b="1" dirty="0" err="1" smtClean="0">
                <a:latin typeface="Monaco"/>
                <a:cs typeface="Monaco"/>
              </a:rPr>
              <a:t>clFinish</a:t>
            </a:r>
            <a:r>
              <a:rPr lang="en-US" dirty="0" err="1" smtClean="0">
                <a:latin typeface="Monaco"/>
                <a:cs typeface="Monaco"/>
              </a:rPr>
              <a:t>(queue</a:t>
            </a:r>
            <a:r>
              <a:rPr lang="en-US" dirty="0" smtClean="0">
                <a:latin typeface="Monaco"/>
                <a:cs typeface="Monaco"/>
              </a:rPr>
              <a:t>);</a:t>
            </a:r>
            <a:endParaRPr lang="en-US" dirty="0">
              <a:latin typeface="Monaco"/>
              <a:cs typeface="Monaco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Exemplo</a:t>
            </a:r>
            <a:r>
              <a:rPr lang="en-US" dirty="0" smtClean="0"/>
              <a:t> </a:t>
            </a:r>
            <a:r>
              <a:rPr lang="en-US" dirty="0" err="1" smtClean="0"/>
              <a:t>prático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err="1" smtClean="0">
                <a:latin typeface="Monaco"/>
                <a:cs typeface="Monaco"/>
              </a:rPr>
              <a:t>int</a:t>
            </a:r>
            <a:r>
              <a:rPr lang="en-US" dirty="0" smtClean="0">
                <a:latin typeface="Monaco"/>
                <a:cs typeface="Monaco"/>
              </a:rPr>
              <a:t>* </a:t>
            </a:r>
            <a:r>
              <a:rPr lang="en-US" dirty="0" err="1" smtClean="0">
                <a:latin typeface="Monaco"/>
                <a:cs typeface="Monaco"/>
              </a:rPr>
              <a:t>hostC</a:t>
            </a:r>
            <a:r>
              <a:rPr lang="en-US" dirty="0" smtClean="0">
                <a:latin typeface="Monaco"/>
                <a:cs typeface="Monaco"/>
              </a:rPr>
              <a:t>;</a:t>
            </a:r>
          </a:p>
          <a:p>
            <a:pPr>
              <a:buNone/>
            </a:pPr>
            <a:endParaRPr lang="en-US" dirty="0" smtClean="0">
              <a:latin typeface="Monaco"/>
              <a:cs typeface="Monaco"/>
            </a:endParaRPr>
          </a:p>
          <a:p>
            <a:pPr>
              <a:buNone/>
            </a:pPr>
            <a:r>
              <a:rPr lang="en-US" b="1" dirty="0" err="1" smtClean="0">
                <a:latin typeface="Monaco"/>
                <a:cs typeface="Monaco"/>
              </a:rPr>
              <a:t>clEnqueueReadBuffer</a:t>
            </a:r>
            <a:r>
              <a:rPr lang="en-US" dirty="0" smtClean="0">
                <a:latin typeface="Monaco"/>
                <a:cs typeface="Monaco"/>
              </a:rPr>
              <a:t>(</a:t>
            </a:r>
          </a:p>
          <a:p>
            <a:pPr>
              <a:buNone/>
            </a:pPr>
            <a:r>
              <a:rPr lang="en-US" dirty="0" smtClean="0">
                <a:latin typeface="Monaco"/>
                <a:cs typeface="Monaco"/>
              </a:rPr>
              <a:t>    queue,</a:t>
            </a:r>
          </a:p>
          <a:p>
            <a:pPr>
              <a:buNone/>
            </a:pPr>
            <a:r>
              <a:rPr lang="en-US" dirty="0" smtClean="0">
                <a:latin typeface="Monaco"/>
                <a:cs typeface="Monaco"/>
              </a:rPr>
              <a:t>    </a:t>
            </a:r>
            <a:r>
              <a:rPr lang="en-US" dirty="0" err="1" smtClean="0">
                <a:latin typeface="Monaco"/>
                <a:cs typeface="Monaco"/>
              </a:rPr>
              <a:t>bufC</a:t>
            </a:r>
            <a:r>
              <a:rPr lang="en-US" dirty="0" smtClean="0">
                <a:latin typeface="Monaco"/>
                <a:cs typeface="Monaco"/>
              </a:rPr>
              <a:t>,</a:t>
            </a:r>
          </a:p>
          <a:p>
            <a:pPr>
              <a:buNone/>
            </a:pPr>
            <a:r>
              <a:rPr lang="en-US" dirty="0" smtClean="0">
                <a:latin typeface="Monaco"/>
                <a:cs typeface="Monaco"/>
              </a:rPr>
              <a:t>    CL_TRUE,</a:t>
            </a:r>
          </a:p>
          <a:p>
            <a:pPr>
              <a:buNone/>
            </a:pPr>
            <a:r>
              <a:rPr lang="en-US" dirty="0" smtClean="0">
                <a:latin typeface="Monaco"/>
                <a:cs typeface="Monaco"/>
              </a:rPr>
              <a:t>    0,</a:t>
            </a:r>
          </a:p>
          <a:p>
            <a:pPr>
              <a:buNone/>
            </a:pPr>
            <a:r>
              <a:rPr lang="en-US" dirty="0" smtClean="0">
                <a:latin typeface="Monaco"/>
                <a:cs typeface="Monaco"/>
              </a:rPr>
              <a:t>    N * </a:t>
            </a:r>
            <a:r>
              <a:rPr lang="en-US" dirty="0" err="1" smtClean="0">
                <a:latin typeface="Monaco"/>
                <a:cs typeface="Monaco"/>
              </a:rPr>
              <a:t>sizeof(int</a:t>
            </a:r>
            <a:r>
              <a:rPr lang="en-US" dirty="0" smtClean="0">
                <a:latin typeface="Monaco"/>
                <a:cs typeface="Monaco"/>
              </a:rPr>
              <a:t>),</a:t>
            </a:r>
          </a:p>
          <a:p>
            <a:pPr>
              <a:buNone/>
            </a:pPr>
            <a:r>
              <a:rPr lang="en-US" dirty="0" smtClean="0">
                <a:latin typeface="Monaco"/>
                <a:cs typeface="Monaco"/>
              </a:rPr>
              <a:t>    </a:t>
            </a:r>
            <a:r>
              <a:rPr lang="en-US" dirty="0" err="1" smtClean="0">
                <a:latin typeface="Monaco"/>
                <a:cs typeface="Monaco"/>
              </a:rPr>
              <a:t>hostC</a:t>
            </a:r>
            <a:r>
              <a:rPr lang="en-US" dirty="0" smtClean="0">
                <a:latin typeface="Monaco"/>
                <a:cs typeface="Monaco"/>
              </a:rPr>
              <a:t>,</a:t>
            </a:r>
          </a:p>
          <a:p>
            <a:pPr>
              <a:buNone/>
            </a:pPr>
            <a:r>
              <a:rPr lang="en-US" dirty="0" smtClean="0">
                <a:latin typeface="Monaco"/>
                <a:cs typeface="Monaco"/>
              </a:rPr>
              <a:t>    0, NULL, NULL);</a:t>
            </a:r>
            <a:endParaRPr lang="en-US" dirty="0">
              <a:latin typeface="Monaco"/>
              <a:cs typeface="Monaco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Exemplo</a:t>
            </a:r>
            <a:r>
              <a:rPr lang="en-US" dirty="0" smtClean="0"/>
              <a:t> </a:t>
            </a:r>
            <a:r>
              <a:rPr lang="en-US" dirty="0" err="1" smtClean="0"/>
              <a:t>prático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 err="1" smtClean="0">
                <a:latin typeface="Monaco"/>
                <a:cs typeface="Monaco"/>
              </a:rPr>
              <a:t>clReleaseMemObject</a:t>
            </a:r>
            <a:r>
              <a:rPr lang="en-US" dirty="0" err="1" smtClean="0">
                <a:latin typeface="Monaco"/>
                <a:cs typeface="Monaco"/>
              </a:rPr>
              <a:t>(bufC</a:t>
            </a:r>
            <a:r>
              <a:rPr lang="en-US" dirty="0" smtClean="0">
                <a:latin typeface="Monaco"/>
                <a:cs typeface="Monaco"/>
              </a:rPr>
              <a:t>);</a:t>
            </a:r>
          </a:p>
          <a:p>
            <a:pPr>
              <a:buNone/>
            </a:pPr>
            <a:r>
              <a:rPr lang="en-US" b="1" dirty="0" err="1" smtClean="0">
                <a:latin typeface="Monaco"/>
                <a:cs typeface="Monaco"/>
              </a:rPr>
              <a:t>clReleaseMemObject</a:t>
            </a:r>
            <a:r>
              <a:rPr lang="en-US" dirty="0" err="1" smtClean="0">
                <a:latin typeface="Monaco"/>
                <a:cs typeface="Monaco"/>
              </a:rPr>
              <a:t>(bufB</a:t>
            </a:r>
            <a:r>
              <a:rPr lang="en-US" dirty="0" smtClean="0">
                <a:latin typeface="Monaco"/>
                <a:cs typeface="Monaco"/>
              </a:rPr>
              <a:t>);</a:t>
            </a:r>
          </a:p>
          <a:p>
            <a:pPr>
              <a:buNone/>
            </a:pPr>
            <a:r>
              <a:rPr lang="en-US" b="1" dirty="0" err="1" smtClean="0">
                <a:latin typeface="Monaco"/>
                <a:cs typeface="Monaco"/>
              </a:rPr>
              <a:t>clReleaseMemObject</a:t>
            </a:r>
            <a:r>
              <a:rPr lang="en-US" dirty="0" err="1" smtClean="0">
                <a:latin typeface="Monaco"/>
                <a:cs typeface="Monaco"/>
              </a:rPr>
              <a:t>(bufA</a:t>
            </a:r>
            <a:r>
              <a:rPr lang="en-US" dirty="0" smtClean="0">
                <a:latin typeface="Monaco"/>
                <a:cs typeface="Monaco"/>
              </a:rPr>
              <a:t>);</a:t>
            </a:r>
          </a:p>
          <a:p>
            <a:pPr>
              <a:buNone/>
            </a:pPr>
            <a:r>
              <a:rPr lang="en-US" b="1" dirty="0" err="1" smtClean="0">
                <a:latin typeface="Monaco"/>
                <a:cs typeface="Monaco"/>
              </a:rPr>
              <a:t>clReleaseKernel</a:t>
            </a:r>
            <a:r>
              <a:rPr lang="en-US" dirty="0" err="1" smtClean="0">
                <a:latin typeface="Monaco"/>
                <a:cs typeface="Monaco"/>
              </a:rPr>
              <a:t>(kernel</a:t>
            </a:r>
            <a:r>
              <a:rPr lang="en-US" dirty="0" smtClean="0">
                <a:latin typeface="Monaco"/>
                <a:cs typeface="Monaco"/>
              </a:rPr>
              <a:t>);</a:t>
            </a:r>
          </a:p>
          <a:p>
            <a:pPr>
              <a:buNone/>
            </a:pPr>
            <a:r>
              <a:rPr lang="en-US" b="1" dirty="0" err="1" smtClean="0">
                <a:latin typeface="Monaco"/>
                <a:cs typeface="Monaco"/>
              </a:rPr>
              <a:t>clReleaseProgram</a:t>
            </a:r>
            <a:r>
              <a:rPr lang="en-US" dirty="0" err="1" smtClean="0">
                <a:latin typeface="Monaco"/>
                <a:cs typeface="Monaco"/>
              </a:rPr>
              <a:t>(program</a:t>
            </a:r>
            <a:r>
              <a:rPr lang="en-US" dirty="0" smtClean="0">
                <a:latin typeface="Monaco"/>
                <a:cs typeface="Monaco"/>
              </a:rPr>
              <a:t>);</a:t>
            </a:r>
          </a:p>
          <a:p>
            <a:pPr>
              <a:buNone/>
            </a:pPr>
            <a:r>
              <a:rPr lang="en-US" b="1" dirty="0" err="1" smtClean="0">
                <a:latin typeface="Monaco"/>
                <a:cs typeface="Monaco"/>
              </a:rPr>
              <a:t>clReleaseCommandQueue</a:t>
            </a:r>
            <a:r>
              <a:rPr lang="en-US" dirty="0" err="1" smtClean="0">
                <a:latin typeface="Monaco"/>
                <a:cs typeface="Monaco"/>
              </a:rPr>
              <a:t>(queue</a:t>
            </a:r>
            <a:r>
              <a:rPr lang="en-US" dirty="0" smtClean="0">
                <a:latin typeface="Monaco"/>
                <a:cs typeface="Monaco"/>
              </a:rPr>
              <a:t>);</a:t>
            </a:r>
          </a:p>
          <a:p>
            <a:pPr>
              <a:buNone/>
            </a:pPr>
            <a:r>
              <a:rPr lang="en-US" b="1" dirty="0" err="1" smtClean="0">
                <a:latin typeface="Monaco"/>
                <a:cs typeface="Monaco"/>
              </a:rPr>
              <a:t>clReleaseContext</a:t>
            </a:r>
            <a:r>
              <a:rPr lang="en-US" dirty="0" err="1" smtClean="0">
                <a:latin typeface="Monaco"/>
                <a:cs typeface="Monaco"/>
              </a:rPr>
              <a:t>(context</a:t>
            </a:r>
            <a:r>
              <a:rPr lang="en-US" dirty="0" smtClean="0">
                <a:latin typeface="Monaco"/>
                <a:cs typeface="Monaco"/>
              </a:rPr>
              <a:t>);</a:t>
            </a:r>
            <a:endParaRPr lang="en-US" dirty="0">
              <a:latin typeface="Monaco"/>
              <a:cs typeface="Monaco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Interopera</a:t>
            </a:r>
            <a:r>
              <a:rPr lang="pt-BR" dirty="0" err="1" smtClean="0"/>
              <a:t>ção</a:t>
            </a:r>
            <a:r>
              <a:rPr lang="pt-BR" dirty="0" smtClean="0"/>
              <a:t> com </a:t>
            </a:r>
            <a:r>
              <a:rPr lang="pt-BR" dirty="0" err="1" smtClean="0"/>
              <a:t>OpenGL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Em </a:t>
            </a:r>
            <a:r>
              <a:rPr lang="pt-BR" dirty="0" err="1" smtClean="0"/>
              <a:t>GPUs</a:t>
            </a:r>
            <a:r>
              <a:rPr lang="pt-BR" dirty="0" smtClean="0"/>
              <a:t>, </a:t>
            </a:r>
            <a:r>
              <a:rPr lang="pt-BR" dirty="0" smtClean="0"/>
              <a:t>é possível compartilhar estruturas entre </a:t>
            </a:r>
            <a:r>
              <a:rPr lang="pt-BR" dirty="0" err="1" smtClean="0"/>
              <a:t>OpenCL</a:t>
            </a:r>
            <a:r>
              <a:rPr lang="pt-BR" dirty="0" smtClean="0"/>
              <a:t> e </a:t>
            </a:r>
            <a:r>
              <a:rPr lang="pt-BR" dirty="0" err="1" smtClean="0"/>
              <a:t>OpenGL</a:t>
            </a:r>
            <a:endParaRPr lang="pt-BR" dirty="0" smtClean="0"/>
          </a:p>
          <a:p>
            <a:pPr marL="342900" lvl="1" indent="-342900">
              <a:buFont typeface="Arial"/>
              <a:buChar char="•"/>
            </a:pPr>
            <a:r>
              <a:rPr lang="pt-BR" dirty="0" smtClean="0"/>
              <a:t>Exemplo prático: m</a:t>
            </a:r>
            <a:r>
              <a:rPr lang="pt-BR" dirty="0" smtClean="0"/>
              <a:t>alha tridimensional</a:t>
            </a:r>
            <a:endParaRPr lang="pt-BR" dirty="0" smtClean="0"/>
          </a:p>
          <a:p>
            <a:pPr lvl="1"/>
            <a:r>
              <a:rPr lang="pt-BR" dirty="0" smtClean="0"/>
              <a:t>Vértices posicionados via </a:t>
            </a:r>
            <a:r>
              <a:rPr lang="pt-BR" dirty="0" err="1" smtClean="0"/>
              <a:t>OpenCL</a:t>
            </a:r>
            <a:endParaRPr lang="pt-BR" dirty="0" smtClean="0"/>
          </a:p>
          <a:p>
            <a:pPr lvl="1"/>
            <a:r>
              <a:rPr lang="pt-BR" dirty="0" smtClean="0"/>
              <a:t>Exibição via </a:t>
            </a:r>
            <a:r>
              <a:rPr lang="pt-BR" dirty="0" err="1" smtClean="0"/>
              <a:t>OpenGL</a:t>
            </a:r>
            <a:endParaRPr lang="pt-BR" dirty="0" smtClean="0"/>
          </a:p>
          <a:p>
            <a:pPr lvl="1"/>
            <a:r>
              <a:rPr lang="pt-BR" dirty="0" smtClean="0"/>
              <a:t>Compartilhamento de </a:t>
            </a:r>
            <a:r>
              <a:rPr lang="pt-BR" dirty="0" err="1" smtClean="0"/>
              <a:t>Vertex</a:t>
            </a:r>
            <a:r>
              <a:rPr lang="pt-BR" dirty="0" smtClean="0"/>
              <a:t> Buffer </a:t>
            </a:r>
            <a:r>
              <a:rPr lang="pt-BR" dirty="0" err="1" smtClean="0"/>
              <a:t>Object</a:t>
            </a:r>
            <a:r>
              <a:rPr lang="pt-BR" dirty="0" smtClean="0"/>
              <a:t> (VBO)</a:t>
            </a:r>
          </a:p>
          <a:p>
            <a:pPr lvl="2"/>
            <a:r>
              <a:rPr lang="pt-BR" dirty="0" err="1" smtClean="0"/>
              <a:t>OpenCL</a:t>
            </a:r>
            <a:r>
              <a:rPr lang="pt-BR" dirty="0" smtClean="0"/>
              <a:t>: </a:t>
            </a:r>
            <a:r>
              <a:rPr lang="pt-BR" i="1" dirty="0" err="1" smtClean="0"/>
              <a:t>a</a:t>
            </a:r>
            <a:r>
              <a:rPr lang="pt-BR" i="1" dirty="0" err="1" smtClean="0"/>
              <a:t>rray</a:t>
            </a:r>
            <a:r>
              <a:rPr lang="pt-BR" dirty="0" smtClean="0"/>
              <a:t> de float4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Interopera</a:t>
            </a:r>
            <a:r>
              <a:rPr lang="pt-BR" dirty="0" err="1" smtClean="0"/>
              <a:t>ção</a:t>
            </a:r>
            <a:r>
              <a:rPr lang="pt-BR" dirty="0" smtClean="0"/>
              <a:t> com </a:t>
            </a:r>
            <a:r>
              <a:rPr lang="pt-BR" dirty="0" err="1" smtClean="0"/>
              <a:t>OpenGL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Demonstra</a:t>
            </a:r>
            <a:r>
              <a:rPr lang="pt-BR" dirty="0" smtClean="0"/>
              <a:t>ção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Introdução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Open Computing Language (</a:t>
            </a:r>
            <a:r>
              <a:rPr lang="en-US" dirty="0" err="1" smtClean="0"/>
              <a:t>OpenCL</a:t>
            </a:r>
            <a:r>
              <a:rPr lang="en-US" dirty="0" smtClean="0"/>
              <a:t>)</a:t>
            </a:r>
          </a:p>
          <a:p>
            <a:pPr lvl="1"/>
            <a:r>
              <a:rPr lang="en-US" dirty="0" err="1" smtClean="0"/>
              <a:t>Padrão</a:t>
            </a:r>
            <a:r>
              <a:rPr lang="en-US" dirty="0" smtClean="0"/>
              <a:t> </a:t>
            </a:r>
            <a:r>
              <a:rPr lang="en-US" dirty="0" err="1" smtClean="0"/>
              <a:t>aberto</a:t>
            </a:r>
            <a:r>
              <a:rPr lang="en-US" dirty="0" smtClean="0"/>
              <a:t>, </a:t>
            </a:r>
            <a:r>
              <a:rPr lang="en-US" dirty="0" err="1" smtClean="0"/>
              <a:t>livre</a:t>
            </a:r>
            <a:r>
              <a:rPr lang="en-US" dirty="0" smtClean="0"/>
              <a:t> de </a:t>
            </a:r>
            <a:r>
              <a:rPr lang="en-US" i="1" dirty="0" smtClean="0"/>
              <a:t>royalties</a:t>
            </a:r>
            <a:r>
              <a:rPr lang="en-US" dirty="0" smtClean="0"/>
              <a:t>,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programação</a:t>
            </a:r>
            <a:r>
              <a:rPr lang="en-US" dirty="0" smtClean="0"/>
              <a:t> </a:t>
            </a:r>
            <a:r>
              <a:rPr lang="en-US" dirty="0" err="1" smtClean="0"/>
              <a:t>paralela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ambientes</a:t>
            </a:r>
            <a:r>
              <a:rPr lang="en-US" dirty="0" smtClean="0"/>
              <a:t> </a:t>
            </a:r>
            <a:r>
              <a:rPr lang="en-US" dirty="0" err="1" smtClean="0"/>
              <a:t>heterogêneos</a:t>
            </a:r>
            <a:endParaRPr lang="en-US" dirty="0" smtClean="0"/>
          </a:p>
          <a:p>
            <a:pPr lvl="1"/>
            <a:r>
              <a:rPr lang="en-US" dirty="0" err="1" smtClean="0"/>
              <a:t>Criado</a:t>
            </a:r>
            <a:r>
              <a:rPr lang="en-US" dirty="0" smtClean="0"/>
              <a:t> </a:t>
            </a:r>
            <a:r>
              <a:rPr lang="en-US" dirty="0" err="1" smtClean="0"/>
              <a:t>pela</a:t>
            </a:r>
            <a:r>
              <a:rPr lang="en-US" dirty="0" smtClean="0"/>
              <a:t> Apple</a:t>
            </a:r>
          </a:p>
          <a:p>
            <a:pPr lvl="1"/>
            <a:r>
              <a:rPr lang="en-US" dirty="0" err="1" smtClean="0"/>
              <a:t>Mantido</a:t>
            </a:r>
            <a:r>
              <a:rPr lang="en-US" dirty="0" smtClean="0"/>
              <a:t> </a:t>
            </a:r>
            <a:r>
              <a:rPr lang="en-US" dirty="0" err="1" smtClean="0"/>
              <a:t>pelo</a:t>
            </a:r>
            <a:r>
              <a:rPr lang="en-US" dirty="0" smtClean="0"/>
              <a:t> </a:t>
            </a:r>
            <a:r>
              <a:rPr lang="en-US" dirty="0" err="1" smtClean="0"/>
              <a:t>Khronos</a:t>
            </a:r>
            <a:r>
              <a:rPr lang="en-US" dirty="0" smtClean="0"/>
              <a:t> Group </a:t>
            </a:r>
            <a:r>
              <a:rPr lang="en-US" dirty="0" err="1" smtClean="0"/>
              <a:t>desde</a:t>
            </a:r>
            <a:r>
              <a:rPr lang="en-US" dirty="0" smtClean="0"/>
              <a:t> 2008</a:t>
            </a:r>
          </a:p>
          <a:p>
            <a:pPr lvl="1"/>
            <a:r>
              <a:rPr lang="en-US" dirty="0" smtClean="0"/>
              <a:t>Define </a:t>
            </a:r>
            <a:r>
              <a:rPr lang="en-US" i="1" dirty="0" smtClean="0"/>
              <a:t>framework</a:t>
            </a:r>
          </a:p>
          <a:p>
            <a:pPr lvl="2"/>
            <a:r>
              <a:rPr lang="en-US" dirty="0" err="1" smtClean="0"/>
              <a:t>Arquitetura</a:t>
            </a:r>
            <a:endParaRPr lang="en-US" dirty="0" smtClean="0"/>
          </a:p>
          <a:p>
            <a:pPr lvl="2"/>
            <a:r>
              <a:rPr lang="en-US" dirty="0" err="1" smtClean="0"/>
              <a:t>Linguagem</a:t>
            </a:r>
            <a:endParaRPr lang="en-US" dirty="0" smtClean="0"/>
          </a:p>
          <a:p>
            <a:pPr lvl="2"/>
            <a:r>
              <a:rPr lang="en-US" dirty="0" smtClean="0"/>
              <a:t>API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Interopera</a:t>
            </a:r>
            <a:r>
              <a:rPr lang="pt-BR" dirty="0" err="1" smtClean="0"/>
              <a:t>ção</a:t>
            </a:r>
            <a:r>
              <a:rPr lang="pt-BR" dirty="0" smtClean="0"/>
              <a:t> com </a:t>
            </a:r>
            <a:r>
              <a:rPr lang="pt-BR" dirty="0" err="1" smtClean="0"/>
              <a:t>OpenGL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31556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200" dirty="0" smtClean="0">
                <a:latin typeface="Monaco"/>
                <a:cs typeface="Monaco"/>
              </a:rPr>
              <a:t>__kernel </a:t>
            </a:r>
            <a:r>
              <a:rPr lang="en-US" sz="2200" dirty="0" smtClean="0">
                <a:latin typeface="Monaco"/>
                <a:cs typeface="Monaco"/>
              </a:rPr>
              <a:t>void </a:t>
            </a:r>
            <a:r>
              <a:rPr lang="en-US" sz="2200" dirty="0" err="1" smtClean="0">
                <a:latin typeface="Monaco"/>
                <a:cs typeface="Monaco"/>
              </a:rPr>
              <a:t>sine_wave</a:t>
            </a:r>
            <a:r>
              <a:rPr lang="en-US" sz="2200" dirty="0" smtClean="0">
                <a:latin typeface="Monaco"/>
                <a:cs typeface="Monaco"/>
              </a:rPr>
              <a:t>(</a:t>
            </a:r>
          </a:p>
          <a:p>
            <a:pPr>
              <a:buNone/>
            </a:pPr>
            <a:r>
              <a:rPr lang="en-US" sz="2200" dirty="0" smtClean="0">
                <a:latin typeface="Monaco"/>
                <a:cs typeface="Monaco"/>
              </a:rPr>
              <a:t>    __global </a:t>
            </a:r>
            <a:r>
              <a:rPr lang="en-US" sz="2200" dirty="0" smtClean="0">
                <a:latin typeface="Monaco"/>
                <a:cs typeface="Monaco"/>
              </a:rPr>
              <a:t>float4* pos</a:t>
            </a:r>
            <a:r>
              <a:rPr lang="en-US" sz="2200" dirty="0" smtClean="0">
                <a:latin typeface="Monaco"/>
                <a:cs typeface="Monaco"/>
              </a:rPr>
              <a:t>,</a:t>
            </a:r>
          </a:p>
          <a:p>
            <a:pPr>
              <a:buNone/>
            </a:pPr>
            <a:r>
              <a:rPr lang="en-US" sz="2200" dirty="0" smtClean="0">
                <a:latin typeface="Monaco"/>
                <a:cs typeface="Monaco"/>
              </a:rPr>
              <a:t>    unsigned </a:t>
            </a:r>
            <a:r>
              <a:rPr lang="en-US" sz="2200" dirty="0" err="1" smtClean="0">
                <a:latin typeface="Monaco"/>
                <a:cs typeface="Monaco"/>
              </a:rPr>
              <a:t>int</a:t>
            </a:r>
            <a:r>
              <a:rPr lang="en-US" sz="2200" dirty="0" smtClean="0">
                <a:latin typeface="Monaco"/>
                <a:cs typeface="Monaco"/>
              </a:rPr>
              <a:t> width</a:t>
            </a:r>
            <a:r>
              <a:rPr lang="en-US" sz="2200" dirty="0" smtClean="0">
                <a:latin typeface="Monaco"/>
                <a:cs typeface="Monaco"/>
              </a:rPr>
              <a:t>,</a:t>
            </a:r>
          </a:p>
          <a:p>
            <a:pPr>
              <a:buNone/>
            </a:pPr>
            <a:r>
              <a:rPr lang="en-US" sz="2200" dirty="0" smtClean="0">
                <a:latin typeface="Monaco"/>
                <a:cs typeface="Monaco"/>
              </a:rPr>
              <a:t>     </a:t>
            </a:r>
            <a:r>
              <a:rPr lang="en-US" sz="2200" dirty="0" smtClean="0">
                <a:latin typeface="Monaco"/>
                <a:cs typeface="Monaco"/>
              </a:rPr>
              <a:t>unsigned </a:t>
            </a:r>
            <a:r>
              <a:rPr lang="en-US" sz="2200" dirty="0" err="1" smtClean="0">
                <a:latin typeface="Monaco"/>
                <a:cs typeface="Monaco"/>
              </a:rPr>
              <a:t>int</a:t>
            </a:r>
            <a:r>
              <a:rPr lang="en-US" sz="2200" dirty="0" smtClean="0">
                <a:latin typeface="Monaco"/>
                <a:cs typeface="Monaco"/>
              </a:rPr>
              <a:t> height</a:t>
            </a:r>
            <a:r>
              <a:rPr lang="en-US" sz="2200" dirty="0" smtClean="0">
                <a:latin typeface="Monaco"/>
                <a:cs typeface="Monaco"/>
              </a:rPr>
              <a:t>,</a:t>
            </a:r>
          </a:p>
          <a:p>
            <a:pPr>
              <a:buNone/>
            </a:pPr>
            <a:r>
              <a:rPr lang="en-US" sz="2200" dirty="0" smtClean="0">
                <a:latin typeface="Monaco"/>
                <a:cs typeface="Monaco"/>
              </a:rPr>
              <a:t>    </a:t>
            </a:r>
            <a:r>
              <a:rPr lang="en-US" sz="2200" dirty="0" smtClean="0">
                <a:latin typeface="Monaco"/>
                <a:cs typeface="Monaco"/>
              </a:rPr>
              <a:t>float time)</a:t>
            </a:r>
            <a:r>
              <a:rPr lang="en-US" sz="2200" dirty="0" smtClean="0">
                <a:latin typeface="Monaco"/>
                <a:cs typeface="Monaco"/>
              </a:rPr>
              <a:t> </a:t>
            </a:r>
          </a:p>
          <a:p>
            <a:pPr>
              <a:buNone/>
            </a:pPr>
            <a:r>
              <a:rPr lang="en-US" sz="2200" dirty="0" smtClean="0">
                <a:latin typeface="Monaco"/>
                <a:cs typeface="Monaco"/>
              </a:rPr>
              <a:t>{</a:t>
            </a:r>
          </a:p>
          <a:p>
            <a:pPr>
              <a:buNone/>
            </a:pPr>
            <a:r>
              <a:rPr lang="en-US" sz="2200" dirty="0" smtClean="0">
                <a:latin typeface="Monaco"/>
                <a:cs typeface="Monaco"/>
              </a:rPr>
              <a:t>    unsigned </a:t>
            </a:r>
            <a:r>
              <a:rPr lang="en-US" sz="2200" dirty="0" err="1" smtClean="0">
                <a:latin typeface="Monaco"/>
                <a:cs typeface="Monaco"/>
              </a:rPr>
              <a:t>int</a:t>
            </a:r>
            <a:r>
              <a:rPr lang="en-US" sz="2200" dirty="0" smtClean="0">
                <a:latin typeface="Monaco"/>
                <a:cs typeface="Monaco"/>
              </a:rPr>
              <a:t> </a:t>
            </a:r>
            <a:r>
              <a:rPr lang="en-US" sz="2200" dirty="0" err="1" smtClean="0">
                <a:latin typeface="Monaco"/>
                <a:cs typeface="Monaco"/>
              </a:rPr>
              <a:t>x</a:t>
            </a:r>
            <a:r>
              <a:rPr lang="en-US" sz="2200" dirty="0" smtClean="0">
                <a:latin typeface="Monaco"/>
                <a:cs typeface="Monaco"/>
              </a:rPr>
              <a:t> = get_global_id(0)</a:t>
            </a:r>
            <a:r>
              <a:rPr lang="en-US" sz="2200" dirty="0" smtClean="0">
                <a:latin typeface="Monaco"/>
                <a:cs typeface="Monaco"/>
              </a:rPr>
              <a:t>;</a:t>
            </a:r>
          </a:p>
          <a:p>
            <a:pPr>
              <a:buNone/>
            </a:pPr>
            <a:r>
              <a:rPr lang="en-US" sz="2200" dirty="0" smtClean="0">
                <a:latin typeface="Monaco"/>
                <a:cs typeface="Monaco"/>
              </a:rPr>
              <a:t>    unsigned </a:t>
            </a:r>
            <a:r>
              <a:rPr lang="en-US" sz="2200" dirty="0" err="1" smtClean="0">
                <a:latin typeface="Monaco"/>
                <a:cs typeface="Monaco"/>
              </a:rPr>
              <a:t>int</a:t>
            </a:r>
            <a:r>
              <a:rPr lang="en-US" sz="2200" dirty="0" smtClean="0">
                <a:latin typeface="Monaco"/>
                <a:cs typeface="Monaco"/>
              </a:rPr>
              <a:t> </a:t>
            </a:r>
            <a:r>
              <a:rPr lang="en-US" sz="2200" dirty="0" err="1" smtClean="0">
                <a:latin typeface="Monaco"/>
                <a:cs typeface="Monaco"/>
              </a:rPr>
              <a:t>y</a:t>
            </a:r>
            <a:r>
              <a:rPr lang="en-US" sz="2200" dirty="0" smtClean="0">
                <a:latin typeface="Monaco"/>
                <a:cs typeface="Monaco"/>
              </a:rPr>
              <a:t> = get_global_id(1);</a:t>
            </a:r>
            <a:r>
              <a:rPr lang="en-US" sz="2200" dirty="0" smtClean="0">
                <a:latin typeface="Monaco"/>
                <a:cs typeface="Monaco"/>
              </a:rPr>
              <a:t> </a:t>
            </a:r>
            <a:endParaRPr lang="en-US" sz="2200" dirty="0" smtClean="0">
              <a:latin typeface="Monaco"/>
              <a:cs typeface="Monaco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15536" y="2350420"/>
            <a:ext cx="2319040" cy="58477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3200" dirty="0" err="1" smtClean="0"/>
              <a:t>Kernel</a:t>
            </a:r>
            <a:endParaRPr lang="pt-B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Interopera</a:t>
            </a:r>
            <a:r>
              <a:rPr lang="pt-BR" dirty="0" err="1" smtClean="0"/>
              <a:t>ção</a:t>
            </a:r>
            <a:r>
              <a:rPr lang="pt-BR" dirty="0" smtClean="0"/>
              <a:t> com </a:t>
            </a:r>
            <a:r>
              <a:rPr lang="pt-BR" dirty="0" err="1" smtClean="0"/>
              <a:t>OpenGL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US" sz="2200" dirty="0" smtClean="0">
                <a:latin typeface="Monaco"/>
                <a:cs typeface="Monaco"/>
              </a:rPr>
              <a:t>    float </a:t>
            </a:r>
            <a:r>
              <a:rPr lang="en-US" sz="2200" dirty="0" err="1" smtClean="0">
                <a:latin typeface="Monaco"/>
                <a:cs typeface="Monaco"/>
              </a:rPr>
              <a:t>u</a:t>
            </a:r>
            <a:r>
              <a:rPr lang="en-US" sz="2200" dirty="0" smtClean="0">
                <a:latin typeface="Monaco"/>
                <a:cs typeface="Monaco"/>
              </a:rPr>
              <a:t> = </a:t>
            </a:r>
            <a:r>
              <a:rPr lang="en-US" sz="2200" dirty="0" err="1" smtClean="0">
                <a:latin typeface="Monaco"/>
                <a:cs typeface="Monaco"/>
              </a:rPr>
              <a:t>x</a:t>
            </a:r>
            <a:r>
              <a:rPr lang="en-US" sz="2200" dirty="0" smtClean="0">
                <a:latin typeface="Monaco"/>
                <a:cs typeface="Monaco"/>
              </a:rPr>
              <a:t> / (float) width</a:t>
            </a:r>
            <a:r>
              <a:rPr lang="en-US" sz="2200" dirty="0" smtClean="0">
                <a:latin typeface="Monaco"/>
                <a:cs typeface="Monaco"/>
              </a:rPr>
              <a:t>;</a:t>
            </a:r>
          </a:p>
          <a:p>
            <a:pPr>
              <a:buNone/>
            </a:pPr>
            <a:r>
              <a:rPr lang="en-US" sz="2200" dirty="0" smtClean="0">
                <a:latin typeface="Monaco"/>
                <a:cs typeface="Monaco"/>
              </a:rPr>
              <a:t>  </a:t>
            </a:r>
            <a:r>
              <a:rPr lang="en-US" sz="2200" dirty="0" smtClean="0">
                <a:latin typeface="Monaco"/>
                <a:cs typeface="Monaco"/>
              </a:rPr>
              <a:t>  float </a:t>
            </a:r>
            <a:r>
              <a:rPr lang="en-US" sz="2200" dirty="0" err="1" smtClean="0">
                <a:latin typeface="Monaco"/>
                <a:cs typeface="Monaco"/>
              </a:rPr>
              <a:t>v</a:t>
            </a:r>
            <a:r>
              <a:rPr lang="en-US" sz="2200" dirty="0" smtClean="0">
                <a:latin typeface="Monaco"/>
                <a:cs typeface="Monaco"/>
              </a:rPr>
              <a:t> = </a:t>
            </a:r>
            <a:r>
              <a:rPr lang="en-US" sz="2200" dirty="0" err="1" smtClean="0">
                <a:latin typeface="Monaco"/>
                <a:cs typeface="Monaco"/>
              </a:rPr>
              <a:t>y</a:t>
            </a:r>
            <a:r>
              <a:rPr lang="en-US" sz="2200" dirty="0" smtClean="0">
                <a:latin typeface="Monaco"/>
                <a:cs typeface="Monaco"/>
              </a:rPr>
              <a:t> / (float) height</a:t>
            </a:r>
            <a:r>
              <a:rPr lang="en-US" sz="2200" dirty="0" smtClean="0">
                <a:latin typeface="Monaco"/>
                <a:cs typeface="Monaco"/>
              </a:rPr>
              <a:t>;</a:t>
            </a:r>
          </a:p>
          <a:p>
            <a:pPr>
              <a:buNone/>
            </a:pPr>
            <a:r>
              <a:rPr lang="en-US" sz="2200" dirty="0" smtClean="0">
                <a:latin typeface="Monaco"/>
                <a:cs typeface="Monaco"/>
              </a:rPr>
              <a:t> </a:t>
            </a:r>
            <a:r>
              <a:rPr lang="en-US" sz="2200" dirty="0" smtClean="0">
                <a:latin typeface="Monaco"/>
                <a:cs typeface="Monaco"/>
              </a:rPr>
              <a:t>   </a:t>
            </a:r>
            <a:r>
              <a:rPr lang="en-US" sz="2200" dirty="0" err="1" smtClean="0">
                <a:latin typeface="Monaco"/>
                <a:cs typeface="Monaco"/>
              </a:rPr>
              <a:t>u</a:t>
            </a:r>
            <a:r>
              <a:rPr lang="en-US" sz="2200" dirty="0" smtClean="0">
                <a:latin typeface="Monaco"/>
                <a:cs typeface="Monaco"/>
              </a:rPr>
              <a:t> = </a:t>
            </a:r>
            <a:r>
              <a:rPr lang="en-US" sz="2200" dirty="0" err="1" smtClean="0">
                <a:latin typeface="Monaco"/>
                <a:cs typeface="Monaco"/>
              </a:rPr>
              <a:t>u</a:t>
            </a:r>
            <a:r>
              <a:rPr lang="en-US" sz="2200" dirty="0" smtClean="0">
                <a:latin typeface="Monaco"/>
                <a:cs typeface="Monaco"/>
              </a:rPr>
              <a:t>*2.0f - 1.0f</a:t>
            </a:r>
            <a:r>
              <a:rPr lang="en-US" sz="2200" dirty="0" smtClean="0">
                <a:latin typeface="Monaco"/>
                <a:cs typeface="Monaco"/>
              </a:rPr>
              <a:t>;</a:t>
            </a:r>
          </a:p>
          <a:p>
            <a:pPr>
              <a:buNone/>
            </a:pPr>
            <a:r>
              <a:rPr lang="en-US" sz="2200" dirty="0" smtClean="0">
                <a:latin typeface="Monaco"/>
                <a:cs typeface="Monaco"/>
              </a:rPr>
              <a:t> </a:t>
            </a:r>
            <a:r>
              <a:rPr lang="en-US" sz="2200" dirty="0" smtClean="0">
                <a:latin typeface="Monaco"/>
                <a:cs typeface="Monaco"/>
              </a:rPr>
              <a:t>   </a:t>
            </a:r>
            <a:r>
              <a:rPr lang="en-US" sz="2200" dirty="0" err="1" smtClean="0">
                <a:latin typeface="Monaco"/>
                <a:cs typeface="Monaco"/>
              </a:rPr>
              <a:t>v</a:t>
            </a:r>
            <a:r>
              <a:rPr lang="en-US" sz="2200" dirty="0" smtClean="0">
                <a:latin typeface="Monaco"/>
                <a:cs typeface="Monaco"/>
              </a:rPr>
              <a:t> = </a:t>
            </a:r>
            <a:r>
              <a:rPr lang="en-US" sz="2200" dirty="0" err="1" smtClean="0">
                <a:latin typeface="Monaco"/>
                <a:cs typeface="Monaco"/>
              </a:rPr>
              <a:t>v</a:t>
            </a:r>
            <a:r>
              <a:rPr lang="en-US" sz="2200" dirty="0" smtClean="0">
                <a:latin typeface="Monaco"/>
                <a:cs typeface="Monaco"/>
              </a:rPr>
              <a:t>*2.0f - 1.0f</a:t>
            </a:r>
            <a:r>
              <a:rPr lang="en-US" sz="2200" dirty="0" smtClean="0">
                <a:latin typeface="Monaco"/>
                <a:cs typeface="Monaco"/>
              </a:rPr>
              <a:t>;</a:t>
            </a:r>
          </a:p>
          <a:p>
            <a:pPr>
              <a:buNone/>
            </a:pPr>
            <a:endParaRPr lang="en-US" sz="2200" dirty="0" smtClean="0">
              <a:latin typeface="Monaco"/>
              <a:cs typeface="Monaco"/>
            </a:endParaRPr>
          </a:p>
          <a:p>
            <a:pPr>
              <a:buNone/>
            </a:pPr>
            <a:r>
              <a:rPr lang="en-US" sz="2200" dirty="0" smtClean="0">
                <a:latin typeface="Monaco"/>
                <a:cs typeface="Monaco"/>
              </a:rPr>
              <a:t>    float </a:t>
            </a:r>
            <a:r>
              <a:rPr lang="en-US" sz="2200" dirty="0" smtClean="0">
                <a:latin typeface="Monaco"/>
                <a:cs typeface="Monaco"/>
              </a:rPr>
              <a:t>freq = 4.0f</a:t>
            </a:r>
            <a:r>
              <a:rPr lang="en-US" sz="2200" dirty="0" smtClean="0">
                <a:latin typeface="Monaco"/>
                <a:cs typeface="Monaco"/>
              </a:rPr>
              <a:t>;</a:t>
            </a:r>
          </a:p>
          <a:p>
            <a:pPr>
              <a:buNone/>
            </a:pPr>
            <a:r>
              <a:rPr lang="en-US" sz="2200" dirty="0" smtClean="0">
                <a:latin typeface="Monaco"/>
                <a:cs typeface="Monaco"/>
              </a:rPr>
              <a:t>    </a:t>
            </a:r>
            <a:r>
              <a:rPr lang="en-US" sz="2200" dirty="0" smtClean="0">
                <a:latin typeface="Monaco"/>
                <a:cs typeface="Monaco"/>
              </a:rPr>
              <a:t>float </a:t>
            </a:r>
            <a:r>
              <a:rPr lang="en-US" sz="2200" dirty="0" err="1" smtClean="0">
                <a:latin typeface="Monaco"/>
                <a:cs typeface="Monaco"/>
              </a:rPr>
              <a:t>w</a:t>
            </a:r>
            <a:r>
              <a:rPr lang="en-US" sz="2200" dirty="0" smtClean="0">
                <a:latin typeface="Monaco"/>
                <a:cs typeface="Monaco"/>
              </a:rPr>
              <a:t> </a:t>
            </a:r>
            <a:r>
              <a:rPr lang="en-US" sz="2200" dirty="0" smtClean="0">
                <a:latin typeface="Monaco"/>
                <a:cs typeface="Monaco"/>
              </a:rPr>
              <a:t>=</a:t>
            </a:r>
            <a:r>
              <a:rPr lang="en-US" sz="2200" dirty="0" smtClean="0">
                <a:latin typeface="Monaco"/>
                <a:cs typeface="Monaco"/>
              </a:rPr>
              <a:t> </a:t>
            </a:r>
            <a:r>
              <a:rPr lang="en-US" sz="2200" dirty="0" err="1" smtClean="0">
                <a:latin typeface="Monaco"/>
                <a:cs typeface="Monaco"/>
              </a:rPr>
              <a:t>sin</a:t>
            </a:r>
            <a:r>
              <a:rPr lang="en-US" sz="2200" dirty="0" err="1" smtClean="0">
                <a:latin typeface="Monaco"/>
                <a:cs typeface="Monaco"/>
              </a:rPr>
              <a:t>(u</a:t>
            </a:r>
            <a:r>
              <a:rPr lang="en-US" sz="2200" dirty="0" smtClean="0">
                <a:latin typeface="Monaco"/>
                <a:cs typeface="Monaco"/>
              </a:rPr>
              <a:t> * freq + time) </a:t>
            </a:r>
            <a:r>
              <a:rPr lang="en-US" sz="2200" dirty="0" smtClean="0">
                <a:latin typeface="Monaco"/>
                <a:cs typeface="Monaco"/>
              </a:rPr>
              <a:t>*</a:t>
            </a:r>
          </a:p>
          <a:p>
            <a:pPr>
              <a:buNone/>
            </a:pPr>
            <a:r>
              <a:rPr lang="en-US" sz="2200" dirty="0" smtClean="0">
                <a:latin typeface="Monaco"/>
                <a:cs typeface="Monaco"/>
              </a:rPr>
              <a:t>              </a:t>
            </a:r>
            <a:r>
              <a:rPr lang="en-US" sz="2200" dirty="0" err="1" smtClean="0">
                <a:latin typeface="Monaco"/>
                <a:cs typeface="Monaco"/>
              </a:rPr>
              <a:t>cos</a:t>
            </a:r>
            <a:r>
              <a:rPr lang="en-US" sz="2200" dirty="0" err="1" smtClean="0">
                <a:latin typeface="Monaco"/>
                <a:cs typeface="Monaco"/>
              </a:rPr>
              <a:t>(v</a:t>
            </a:r>
            <a:r>
              <a:rPr lang="en-US" sz="2200" dirty="0" smtClean="0">
                <a:latin typeface="Monaco"/>
                <a:cs typeface="Monaco"/>
              </a:rPr>
              <a:t> * freq + time) * 0.5f</a:t>
            </a:r>
            <a:r>
              <a:rPr lang="en-US" sz="2200" dirty="0" smtClean="0">
                <a:latin typeface="Monaco"/>
                <a:cs typeface="Monaco"/>
              </a:rPr>
              <a:t>;</a:t>
            </a:r>
          </a:p>
          <a:p>
            <a:pPr>
              <a:buNone/>
            </a:pPr>
            <a:endParaRPr lang="en-US" sz="2200" dirty="0" smtClean="0">
              <a:latin typeface="Monaco"/>
              <a:cs typeface="Monaco"/>
            </a:endParaRPr>
          </a:p>
          <a:p>
            <a:pPr>
              <a:buNone/>
            </a:pPr>
            <a:r>
              <a:rPr lang="en-US" sz="2200" dirty="0" smtClean="0">
                <a:latin typeface="Monaco"/>
                <a:cs typeface="Monaco"/>
              </a:rPr>
              <a:t>    </a:t>
            </a:r>
            <a:r>
              <a:rPr lang="en-US" sz="2200" dirty="0" err="1" smtClean="0">
                <a:latin typeface="Monaco"/>
                <a:cs typeface="Monaco"/>
              </a:rPr>
              <a:t>pos</a:t>
            </a:r>
            <a:r>
              <a:rPr lang="en-US" sz="2200" dirty="0" err="1" smtClean="0">
                <a:latin typeface="Monaco"/>
                <a:cs typeface="Monaco"/>
              </a:rPr>
              <a:t>[y</a:t>
            </a:r>
            <a:r>
              <a:rPr lang="en-US" sz="2200" dirty="0" smtClean="0">
                <a:latin typeface="Monaco"/>
                <a:cs typeface="Monaco"/>
              </a:rPr>
              <a:t> * width + </a:t>
            </a:r>
            <a:r>
              <a:rPr lang="en-US" sz="2200" dirty="0" err="1" smtClean="0">
                <a:latin typeface="Monaco"/>
                <a:cs typeface="Monaco"/>
              </a:rPr>
              <a:t>x</a:t>
            </a:r>
            <a:r>
              <a:rPr lang="en-US" sz="2200" dirty="0" smtClean="0">
                <a:latin typeface="Monaco"/>
                <a:cs typeface="Monaco"/>
              </a:rPr>
              <a:t>] </a:t>
            </a:r>
            <a:r>
              <a:rPr lang="en-US" sz="2200" dirty="0" smtClean="0">
                <a:latin typeface="Monaco"/>
                <a:cs typeface="Monaco"/>
              </a:rPr>
              <a:t>=</a:t>
            </a:r>
          </a:p>
          <a:p>
            <a:pPr>
              <a:buNone/>
            </a:pPr>
            <a:r>
              <a:rPr lang="en-US" sz="2200" dirty="0" smtClean="0">
                <a:latin typeface="Monaco"/>
                <a:cs typeface="Monaco"/>
              </a:rPr>
              <a:t>        (</a:t>
            </a:r>
            <a:r>
              <a:rPr lang="en-US" sz="2200" dirty="0" smtClean="0">
                <a:latin typeface="Monaco"/>
                <a:cs typeface="Monaco"/>
              </a:rPr>
              <a:t>float4)(u, </a:t>
            </a:r>
            <a:r>
              <a:rPr lang="en-US" sz="2200" dirty="0" err="1" smtClean="0">
                <a:latin typeface="Monaco"/>
                <a:cs typeface="Monaco"/>
              </a:rPr>
              <a:t>w</a:t>
            </a:r>
            <a:r>
              <a:rPr lang="en-US" sz="2200" dirty="0" smtClean="0">
                <a:latin typeface="Monaco"/>
                <a:cs typeface="Monaco"/>
              </a:rPr>
              <a:t>, </a:t>
            </a:r>
            <a:r>
              <a:rPr lang="en-US" sz="2200" dirty="0" err="1" smtClean="0">
                <a:latin typeface="Monaco"/>
                <a:cs typeface="Monaco"/>
              </a:rPr>
              <a:t>v</a:t>
            </a:r>
            <a:r>
              <a:rPr lang="en-US" sz="2200" dirty="0" smtClean="0">
                <a:latin typeface="Monaco"/>
                <a:cs typeface="Monaco"/>
              </a:rPr>
              <a:t>, 1.0f)</a:t>
            </a:r>
            <a:r>
              <a:rPr lang="en-US" sz="2200" dirty="0" smtClean="0">
                <a:latin typeface="Monaco"/>
                <a:cs typeface="Monaco"/>
              </a:rPr>
              <a:t>;</a:t>
            </a:r>
          </a:p>
          <a:p>
            <a:pPr>
              <a:buNone/>
            </a:pPr>
            <a:r>
              <a:rPr lang="en-US" sz="2200" dirty="0" smtClean="0">
                <a:latin typeface="Monaco"/>
                <a:cs typeface="Monaco"/>
              </a:rPr>
              <a:t>}</a:t>
            </a:r>
            <a:endParaRPr lang="en-US" sz="2200" dirty="0" smtClean="0">
              <a:latin typeface="Monaco"/>
              <a:cs typeface="Monac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000" dirty="0" err="1" smtClean="0">
                <a:latin typeface="Monaco"/>
                <a:cs typeface="Monaco"/>
              </a:rPr>
              <a:t>cl_context_properties</a:t>
            </a:r>
            <a:r>
              <a:rPr lang="en-US" sz="2000" dirty="0" smtClean="0">
                <a:latin typeface="Monaco"/>
                <a:cs typeface="Monaco"/>
              </a:rPr>
              <a:t> props[] </a:t>
            </a:r>
            <a:r>
              <a:rPr lang="en-US" sz="2000" dirty="0" smtClean="0">
                <a:latin typeface="Monaco"/>
                <a:cs typeface="Monaco"/>
              </a:rPr>
              <a:t>=</a:t>
            </a:r>
            <a:r>
              <a:rPr lang="en-US" sz="2000" dirty="0" smtClean="0">
                <a:latin typeface="Monaco"/>
                <a:cs typeface="Monaco"/>
              </a:rPr>
              <a:t> </a:t>
            </a:r>
            <a:r>
              <a:rPr lang="en-US" sz="2000" dirty="0" smtClean="0">
                <a:latin typeface="Monaco"/>
                <a:cs typeface="Monaco"/>
              </a:rPr>
              <a:t>{</a:t>
            </a:r>
          </a:p>
          <a:p>
            <a:pPr>
              <a:buNone/>
            </a:pPr>
            <a:r>
              <a:rPr lang="en-US" sz="2000" dirty="0" smtClean="0">
                <a:latin typeface="Monaco"/>
                <a:cs typeface="Monaco"/>
              </a:rPr>
              <a:t>  CL_GL_CONTEXT_KHR</a:t>
            </a:r>
            <a:r>
              <a:rPr lang="en-US" sz="2000" dirty="0" smtClean="0">
                <a:latin typeface="Monaco"/>
                <a:cs typeface="Monaco"/>
              </a:rPr>
              <a:t>,</a:t>
            </a:r>
            <a:endParaRPr lang="en-US" sz="2000" dirty="0" smtClean="0">
              <a:latin typeface="Monaco"/>
              <a:cs typeface="Monaco"/>
            </a:endParaRPr>
          </a:p>
          <a:p>
            <a:pPr>
              <a:buNone/>
            </a:pPr>
            <a:r>
              <a:rPr lang="en-US" sz="2000" dirty="0" smtClean="0">
                <a:latin typeface="Monaco"/>
                <a:cs typeface="Monaco"/>
              </a:rPr>
              <a:t>  (</a:t>
            </a:r>
            <a:r>
              <a:rPr lang="en-US" sz="2000" dirty="0" err="1" smtClean="0">
                <a:latin typeface="Monaco"/>
                <a:cs typeface="Monaco"/>
              </a:rPr>
              <a:t>cl_context_properties</a:t>
            </a:r>
            <a:r>
              <a:rPr lang="en-US" sz="2000" dirty="0" smtClean="0">
                <a:latin typeface="Monaco"/>
                <a:cs typeface="Monaco"/>
              </a:rPr>
              <a:t>) </a:t>
            </a:r>
            <a:r>
              <a:rPr lang="en-US" sz="2000" dirty="0" err="1" smtClean="0">
                <a:latin typeface="Monaco"/>
                <a:cs typeface="Monaco"/>
              </a:rPr>
              <a:t>wglGetCurrentContext</a:t>
            </a:r>
            <a:r>
              <a:rPr lang="en-US" sz="2000" dirty="0" smtClean="0">
                <a:latin typeface="Monaco"/>
                <a:cs typeface="Monaco"/>
              </a:rPr>
              <a:t>()</a:t>
            </a:r>
            <a:r>
              <a:rPr lang="en-US" sz="2000" dirty="0" smtClean="0">
                <a:latin typeface="Monaco"/>
                <a:cs typeface="Monaco"/>
              </a:rPr>
              <a:t>,</a:t>
            </a:r>
            <a:endParaRPr lang="en-US" sz="2000" dirty="0" smtClean="0">
              <a:latin typeface="Monaco"/>
              <a:cs typeface="Monaco"/>
            </a:endParaRPr>
          </a:p>
          <a:p>
            <a:pPr>
              <a:buNone/>
            </a:pPr>
            <a:r>
              <a:rPr lang="en-US" sz="2000" dirty="0" smtClean="0">
                <a:latin typeface="Monaco"/>
                <a:cs typeface="Monaco"/>
              </a:rPr>
              <a:t>  CL_WGL_HDC_KHR</a:t>
            </a:r>
            <a:r>
              <a:rPr lang="en-US" sz="2000" dirty="0" smtClean="0">
                <a:latin typeface="Monaco"/>
                <a:cs typeface="Monaco"/>
              </a:rPr>
              <a:t>,</a:t>
            </a:r>
            <a:endParaRPr lang="en-US" sz="2000" dirty="0" smtClean="0">
              <a:latin typeface="Monaco"/>
              <a:cs typeface="Monaco"/>
            </a:endParaRPr>
          </a:p>
          <a:p>
            <a:pPr>
              <a:buNone/>
            </a:pPr>
            <a:r>
              <a:rPr lang="en-US" sz="2000" dirty="0" smtClean="0">
                <a:latin typeface="Monaco"/>
                <a:cs typeface="Monaco"/>
              </a:rPr>
              <a:t>  (</a:t>
            </a:r>
            <a:r>
              <a:rPr lang="en-US" sz="2000" dirty="0" err="1" smtClean="0">
                <a:latin typeface="Monaco"/>
                <a:cs typeface="Monaco"/>
              </a:rPr>
              <a:t>cl_context_properties</a:t>
            </a:r>
            <a:r>
              <a:rPr lang="en-US" sz="2000" dirty="0" smtClean="0">
                <a:latin typeface="Monaco"/>
                <a:cs typeface="Monaco"/>
              </a:rPr>
              <a:t>) </a:t>
            </a:r>
            <a:r>
              <a:rPr lang="en-US" sz="2000" dirty="0" err="1" smtClean="0">
                <a:latin typeface="Monaco"/>
                <a:cs typeface="Monaco"/>
              </a:rPr>
              <a:t>wglGetCurrentDC</a:t>
            </a:r>
            <a:r>
              <a:rPr lang="en-US" sz="2000" dirty="0" smtClean="0">
                <a:latin typeface="Monaco"/>
                <a:cs typeface="Monaco"/>
              </a:rPr>
              <a:t>(),</a:t>
            </a:r>
            <a:endParaRPr lang="en-US" sz="2000" dirty="0" smtClean="0">
              <a:latin typeface="Monaco"/>
              <a:cs typeface="Monaco"/>
            </a:endParaRPr>
          </a:p>
          <a:p>
            <a:pPr>
              <a:buNone/>
            </a:pPr>
            <a:r>
              <a:rPr lang="en-US" sz="2000" dirty="0" smtClean="0">
                <a:latin typeface="Monaco"/>
                <a:cs typeface="Monaco"/>
              </a:rPr>
              <a:t>  CL_CONTEXT_PLATFORM</a:t>
            </a:r>
            <a:r>
              <a:rPr lang="en-US" sz="2000" dirty="0" smtClean="0">
                <a:latin typeface="Monaco"/>
                <a:cs typeface="Monaco"/>
              </a:rPr>
              <a:t>,</a:t>
            </a:r>
            <a:endParaRPr lang="en-US" sz="2000" dirty="0" smtClean="0">
              <a:latin typeface="Monaco"/>
              <a:cs typeface="Monaco"/>
            </a:endParaRPr>
          </a:p>
          <a:p>
            <a:pPr>
              <a:buNone/>
            </a:pPr>
            <a:r>
              <a:rPr lang="en-US" sz="2000" dirty="0" smtClean="0">
                <a:latin typeface="Monaco"/>
                <a:cs typeface="Monaco"/>
              </a:rPr>
              <a:t>  (</a:t>
            </a:r>
            <a:r>
              <a:rPr lang="en-US" sz="2000" dirty="0" err="1" smtClean="0">
                <a:latin typeface="Monaco"/>
                <a:cs typeface="Monaco"/>
              </a:rPr>
              <a:t>cl_context_properties</a:t>
            </a:r>
            <a:r>
              <a:rPr lang="en-US" sz="2000" dirty="0" smtClean="0">
                <a:latin typeface="Monaco"/>
                <a:cs typeface="Monaco"/>
              </a:rPr>
              <a:t>) </a:t>
            </a:r>
            <a:r>
              <a:rPr lang="en-US" sz="2000" dirty="0" err="1" smtClean="0">
                <a:latin typeface="Monaco"/>
                <a:cs typeface="Monaco"/>
              </a:rPr>
              <a:t>platformId</a:t>
            </a:r>
            <a:r>
              <a:rPr lang="en-US" sz="2000" dirty="0" smtClean="0">
                <a:latin typeface="Monaco"/>
                <a:cs typeface="Monaco"/>
              </a:rPr>
              <a:t>,</a:t>
            </a:r>
            <a:endParaRPr lang="en-US" sz="2000" dirty="0" smtClean="0">
              <a:latin typeface="Monaco"/>
              <a:cs typeface="Monaco"/>
            </a:endParaRPr>
          </a:p>
          <a:p>
            <a:pPr>
              <a:buNone/>
            </a:pPr>
            <a:r>
              <a:rPr lang="en-US" sz="2000" dirty="0" smtClean="0">
                <a:latin typeface="Monaco"/>
                <a:cs typeface="Monaco"/>
              </a:rPr>
              <a:t>  0</a:t>
            </a:r>
          </a:p>
          <a:p>
            <a:pPr>
              <a:buNone/>
            </a:pPr>
            <a:r>
              <a:rPr lang="en-US" sz="2000" dirty="0" smtClean="0">
                <a:latin typeface="Monaco"/>
                <a:cs typeface="Monaco"/>
              </a:rPr>
              <a:t>};</a:t>
            </a:r>
          </a:p>
          <a:p>
            <a:pPr>
              <a:buNone/>
            </a:pPr>
            <a:endParaRPr lang="en-US" sz="2000" dirty="0" smtClean="0">
              <a:latin typeface="Monaco"/>
              <a:cs typeface="Monaco"/>
            </a:endParaRPr>
          </a:p>
          <a:p>
            <a:pPr>
              <a:buNone/>
            </a:pPr>
            <a:r>
              <a:rPr lang="en-US" sz="2000" dirty="0" smtClean="0">
                <a:latin typeface="Monaco"/>
                <a:cs typeface="Monaco"/>
              </a:rPr>
              <a:t>context </a:t>
            </a:r>
            <a:r>
              <a:rPr lang="en-US" sz="2000" dirty="0" smtClean="0">
                <a:latin typeface="Monaco"/>
                <a:cs typeface="Monaco"/>
              </a:rPr>
              <a:t>= </a:t>
            </a:r>
            <a:r>
              <a:rPr lang="en-US" sz="2000" dirty="0" err="1" smtClean="0">
                <a:latin typeface="Monaco"/>
                <a:cs typeface="Monaco"/>
              </a:rPr>
              <a:t>clCreateContext</a:t>
            </a:r>
            <a:r>
              <a:rPr lang="en-US" sz="2000" dirty="0" smtClean="0">
                <a:latin typeface="Monaco"/>
                <a:cs typeface="Monaco"/>
              </a:rPr>
              <a:t>(</a:t>
            </a:r>
          </a:p>
          <a:p>
            <a:pPr>
              <a:buNone/>
            </a:pPr>
            <a:r>
              <a:rPr lang="en-US" sz="2000" dirty="0" smtClean="0">
                <a:latin typeface="Monaco"/>
                <a:cs typeface="Monaco"/>
              </a:rPr>
              <a:t>      props, 1, &amp;</a:t>
            </a:r>
            <a:r>
              <a:rPr lang="en-US" sz="2000" dirty="0" err="1" smtClean="0">
                <a:latin typeface="Monaco"/>
                <a:cs typeface="Monaco"/>
              </a:rPr>
              <a:t>deviceId</a:t>
            </a:r>
            <a:r>
              <a:rPr lang="en-US" sz="2000" dirty="0" smtClean="0">
                <a:latin typeface="Monaco"/>
                <a:cs typeface="Monaco"/>
              </a:rPr>
              <a:t>, NULL, NULL, NULL);</a:t>
            </a:r>
            <a:endParaRPr lang="pt-BR" sz="2000" dirty="0">
              <a:latin typeface="Monaco"/>
              <a:cs typeface="Monaco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97649" y="4513367"/>
            <a:ext cx="3432755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sz="2800" dirty="0" smtClean="0"/>
              <a:t>Cria</a:t>
            </a:r>
            <a:r>
              <a:rPr lang="pt-BR" sz="2800" dirty="0" smtClean="0"/>
              <a:t>ção do contexto</a:t>
            </a:r>
            <a:endParaRPr lang="pt-B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Interoperação</a:t>
            </a:r>
            <a:r>
              <a:rPr lang="en-US" dirty="0" smtClean="0"/>
              <a:t> com OpenGL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800" dirty="0" smtClean="0">
                <a:latin typeface="Monaco"/>
                <a:cs typeface="Monaco"/>
              </a:rPr>
              <a:t>#define BUFFER_SIZE ...</a:t>
            </a:r>
          </a:p>
          <a:p>
            <a:pPr>
              <a:buNone/>
            </a:pPr>
            <a:endParaRPr lang="en-US" sz="2800" dirty="0" smtClean="0">
              <a:latin typeface="Monaco"/>
              <a:cs typeface="Monaco"/>
            </a:endParaRPr>
          </a:p>
          <a:p>
            <a:pPr>
              <a:buNone/>
            </a:pPr>
            <a:r>
              <a:rPr lang="en-US" sz="2800" dirty="0" err="1" smtClean="0">
                <a:latin typeface="Monaco"/>
                <a:cs typeface="Monaco"/>
              </a:rPr>
              <a:t>GLuint</a:t>
            </a:r>
            <a:r>
              <a:rPr lang="en-US" sz="2800" dirty="0" smtClean="0">
                <a:latin typeface="Monaco"/>
                <a:cs typeface="Monaco"/>
              </a:rPr>
              <a:t> </a:t>
            </a:r>
            <a:r>
              <a:rPr lang="en-US" sz="2800" dirty="0" err="1" smtClean="0">
                <a:latin typeface="Monaco"/>
                <a:cs typeface="Monaco"/>
              </a:rPr>
              <a:t>vbo</a:t>
            </a:r>
            <a:r>
              <a:rPr lang="en-US" sz="2800" dirty="0" smtClean="0">
                <a:latin typeface="Monaco"/>
                <a:cs typeface="Monaco"/>
              </a:rPr>
              <a:t>;</a:t>
            </a:r>
          </a:p>
          <a:p>
            <a:pPr>
              <a:buNone/>
            </a:pPr>
            <a:endParaRPr lang="en-US" sz="2800" dirty="0" smtClean="0">
              <a:latin typeface="Monaco"/>
              <a:cs typeface="Monaco"/>
            </a:endParaRPr>
          </a:p>
          <a:p>
            <a:pPr>
              <a:buNone/>
            </a:pPr>
            <a:r>
              <a:rPr lang="en-US" sz="2800" dirty="0" smtClean="0">
                <a:latin typeface="Monaco"/>
                <a:cs typeface="Monaco"/>
              </a:rPr>
              <a:t>glGenBuffers(1, &amp;</a:t>
            </a:r>
            <a:r>
              <a:rPr lang="en-US" sz="2800" dirty="0" err="1" smtClean="0">
                <a:latin typeface="Monaco"/>
                <a:cs typeface="Monaco"/>
              </a:rPr>
              <a:t>vbo</a:t>
            </a:r>
            <a:r>
              <a:rPr lang="en-US" sz="2800" dirty="0" smtClean="0">
                <a:latin typeface="Monaco"/>
                <a:cs typeface="Monaco"/>
              </a:rPr>
              <a:t>);</a:t>
            </a:r>
          </a:p>
          <a:p>
            <a:pPr>
              <a:buNone/>
            </a:pPr>
            <a:r>
              <a:rPr lang="en-US" sz="2800" dirty="0" err="1" smtClean="0">
                <a:latin typeface="Monaco"/>
                <a:cs typeface="Monaco"/>
              </a:rPr>
              <a:t>glBindBuffer(GL_ARRAY_BUFFER</a:t>
            </a:r>
            <a:r>
              <a:rPr lang="en-US" sz="2800" dirty="0" smtClean="0">
                <a:latin typeface="Monaco"/>
                <a:cs typeface="Monaco"/>
              </a:rPr>
              <a:t>,</a:t>
            </a:r>
            <a:r>
              <a:rPr lang="en-US" sz="2800" dirty="0" smtClean="0">
                <a:latin typeface="Monaco"/>
                <a:cs typeface="Monaco"/>
              </a:rPr>
              <a:t> </a:t>
            </a:r>
            <a:r>
              <a:rPr lang="en-US" sz="2800" dirty="0" err="1" smtClean="0">
                <a:latin typeface="Monaco"/>
                <a:cs typeface="Monaco"/>
              </a:rPr>
              <a:t>vbo</a:t>
            </a:r>
            <a:r>
              <a:rPr lang="en-US" sz="2800" dirty="0" smtClean="0">
                <a:latin typeface="Monaco"/>
                <a:cs typeface="Monaco"/>
              </a:rPr>
              <a:t>);</a:t>
            </a:r>
          </a:p>
          <a:p>
            <a:pPr>
              <a:buNone/>
            </a:pPr>
            <a:r>
              <a:rPr lang="en-US" sz="2800" dirty="0" err="1" smtClean="0">
                <a:latin typeface="Monaco"/>
                <a:cs typeface="Monaco"/>
              </a:rPr>
              <a:t>glBufferData</a:t>
            </a:r>
            <a:r>
              <a:rPr lang="en-US" sz="2800" dirty="0" smtClean="0">
                <a:latin typeface="Monaco"/>
                <a:cs typeface="Monaco"/>
              </a:rPr>
              <a:t>(</a:t>
            </a:r>
          </a:p>
          <a:p>
            <a:pPr>
              <a:buNone/>
            </a:pPr>
            <a:r>
              <a:rPr lang="en-US" sz="2800" dirty="0" smtClean="0">
                <a:latin typeface="Monaco"/>
                <a:cs typeface="Monaco"/>
              </a:rPr>
              <a:t>    GL_ARRAY_BUFFER,</a:t>
            </a:r>
            <a:r>
              <a:rPr lang="en-US" sz="2800" dirty="0" smtClean="0">
                <a:latin typeface="Monaco"/>
                <a:cs typeface="Monaco"/>
              </a:rPr>
              <a:t> </a:t>
            </a:r>
            <a:r>
              <a:rPr lang="en-US" sz="2800" dirty="0" smtClean="0">
                <a:latin typeface="Monaco"/>
                <a:cs typeface="Monaco"/>
              </a:rPr>
              <a:t>BUFFER_SIZE</a:t>
            </a:r>
            <a:r>
              <a:rPr lang="en-US" sz="2800" dirty="0" smtClean="0">
                <a:latin typeface="Monaco"/>
                <a:cs typeface="Monaco"/>
              </a:rPr>
              <a:t>, </a:t>
            </a:r>
            <a:r>
              <a:rPr lang="en-US" sz="2800" dirty="0" smtClean="0">
                <a:latin typeface="Monaco"/>
                <a:cs typeface="Monaco"/>
              </a:rPr>
              <a:t>0,</a:t>
            </a:r>
          </a:p>
          <a:p>
            <a:pPr>
              <a:buNone/>
            </a:pPr>
            <a:r>
              <a:rPr lang="en-US" sz="2800" dirty="0" smtClean="0">
                <a:latin typeface="Monaco"/>
                <a:cs typeface="Monaco"/>
              </a:rPr>
              <a:t>    GL_DYNAMIC_DRAW);</a:t>
            </a:r>
            <a:endParaRPr lang="en-US" sz="2800" dirty="0">
              <a:latin typeface="Monaco"/>
              <a:cs typeface="Monaco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543896" y="2436873"/>
            <a:ext cx="2919772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sz="2800" dirty="0" smtClean="0"/>
              <a:t>Cria</a:t>
            </a:r>
            <a:r>
              <a:rPr lang="pt-BR" sz="2800" dirty="0" smtClean="0"/>
              <a:t>ção do VBO</a:t>
            </a:r>
            <a:endParaRPr lang="pt-BR" sz="28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Interoperação</a:t>
            </a:r>
            <a:r>
              <a:rPr lang="en-US" dirty="0" smtClean="0"/>
              <a:t> com OpenGL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dirty="0" err="1" smtClean="0">
                <a:latin typeface="Monaco"/>
                <a:cs typeface="Monaco"/>
              </a:rPr>
              <a:t>cl_mem</a:t>
            </a:r>
            <a:r>
              <a:rPr lang="en-US" sz="2800" dirty="0" smtClean="0">
                <a:latin typeface="Monaco"/>
                <a:cs typeface="Monaco"/>
              </a:rPr>
              <a:t> </a:t>
            </a:r>
            <a:r>
              <a:rPr lang="en-US" sz="2800" dirty="0" err="1" smtClean="0">
                <a:latin typeface="Monaco"/>
                <a:cs typeface="Monaco"/>
              </a:rPr>
              <a:t>vbo_cl</a:t>
            </a:r>
            <a:r>
              <a:rPr lang="en-US" sz="2800" dirty="0" smtClean="0">
                <a:latin typeface="Monaco"/>
                <a:cs typeface="Monaco"/>
              </a:rPr>
              <a:t>;</a:t>
            </a:r>
          </a:p>
          <a:p>
            <a:pPr>
              <a:buNone/>
            </a:pPr>
            <a:endParaRPr lang="en-US" sz="2800" dirty="0" smtClean="0">
              <a:latin typeface="Monaco"/>
              <a:cs typeface="Monaco"/>
            </a:endParaRPr>
          </a:p>
          <a:p>
            <a:pPr>
              <a:buNone/>
            </a:pPr>
            <a:r>
              <a:rPr lang="en-US" sz="2800" dirty="0" err="1" smtClean="0">
                <a:latin typeface="Monaco"/>
                <a:cs typeface="Monaco"/>
              </a:rPr>
              <a:t>v</a:t>
            </a:r>
            <a:r>
              <a:rPr lang="en-US" sz="2800" dirty="0" err="1" smtClean="0">
                <a:latin typeface="Monaco"/>
                <a:cs typeface="Monaco"/>
              </a:rPr>
              <a:t>bo_cl</a:t>
            </a:r>
            <a:r>
              <a:rPr lang="en-US" sz="2800" dirty="0" smtClean="0">
                <a:latin typeface="Monaco"/>
                <a:cs typeface="Monaco"/>
              </a:rPr>
              <a:t> </a:t>
            </a:r>
            <a:r>
              <a:rPr lang="en-US" sz="2800" dirty="0" smtClean="0">
                <a:latin typeface="Monaco"/>
                <a:cs typeface="Monaco"/>
              </a:rPr>
              <a:t>= </a:t>
            </a:r>
            <a:r>
              <a:rPr lang="en-US" sz="2800" dirty="0" err="1" smtClean="0">
                <a:latin typeface="Monaco"/>
                <a:cs typeface="Monaco"/>
              </a:rPr>
              <a:t>clCreateFromGLBuffer</a:t>
            </a:r>
            <a:r>
              <a:rPr lang="en-US" sz="2800" dirty="0" smtClean="0">
                <a:latin typeface="Monaco"/>
                <a:cs typeface="Monaco"/>
              </a:rPr>
              <a:t>(</a:t>
            </a:r>
          </a:p>
          <a:p>
            <a:pPr>
              <a:buNone/>
            </a:pPr>
            <a:r>
              <a:rPr lang="en-US" sz="2800" dirty="0" smtClean="0">
                <a:latin typeface="Monaco"/>
                <a:cs typeface="Monaco"/>
              </a:rPr>
              <a:t>    context,</a:t>
            </a:r>
          </a:p>
          <a:p>
            <a:pPr>
              <a:buNone/>
            </a:pPr>
            <a:r>
              <a:rPr lang="en-US" sz="2800" dirty="0" smtClean="0">
                <a:latin typeface="Monaco"/>
                <a:cs typeface="Monaco"/>
              </a:rPr>
              <a:t>    CL_MEM_WRITE_ONLY,</a:t>
            </a:r>
          </a:p>
          <a:p>
            <a:pPr>
              <a:buNone/>
            </a:pPr>
            <a:r>
              <a:rPr lang="en-US" sz="2800" dirty="0" smtClean="0">
                <a:latin typeface="Monaco"/>
                <a:cs typeface="Monaco"/>
              </a:rPr>
              <a:t>   </a:t>
            </a:r>
            <a:r>
              <a:rPr lang="en-US" sz="2800" dirty="0" smtClean="0">
                <a:latin typeface="Monaco"/>
                <a:cs typeface="Monaco"/>
              </a:rPr>
              <a:t> </a:t>
            </a:r>
            <a:r>
              <a:rPr lang="en-US" sz="2800" dirty="0" err="1" smtClean="0">
                <a:latin typeface="Monaco"/>
                <a:cs typeface="Monaco"/>
              </a:rPr>
              <a:t>vbo</a:t>
            </a:r>
            <a:r>
              <a:rPr lang="en-US" sz="2800" dirty="0" smtClean="0">
                <a:latin typeface="Monaco"/>
                <a:cs typeface="Monaco"/>
              </a:rPr>
              <a:t>,</a:t>
            </a:r>
          </a:p>
          <a:p>
            <a:pPr>
              <a:buNone/>
            </a:pPr>
            <a:r>
              <a:rPr lang="en-US" sz="2800" dirty="0" smtClean="0">
                <a:latin typeface="Monaco"/>
                <a:cs typeface="Monaco"/>
              </a:rPr>
              <a:t>    </a:t>
            </a:r>
            <a:r>
              <a:rPr lang="en-US" sz="2800" dirty="0" smtClean="0">
                <a:latin typeface="Monaco"/>
                <a:cs typeface="Monaco"/>
              </a:rPr>
              <a:t>NULL)</a:t>
            </a:r>
            <a:r>
              <a:rPr lang="en-US" sz="2800" dirty="0" smtClean="0">
                <a:latin typeface="Monaco"/>
                <a:cs typeface="Monaco"/>
              </a:rPr>
              <a:t>;</a:t>
            </a:r>
            <a:endParaRPr lang="en-US" sz="2800" dirty="0">
              <a:latin typeface="Monaco"/>
              <a:cs typeface="Monaco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65564" y="4741168"/>
            <a:ext cx="3777961" cy="138499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sz="2800" dirty="0" smtClean="0"/>
              <a:t>Cria</a:t>
            </a:r>
            <a:r>
              <a:rPr lang="pt-BR" sz="2800" dirty="0" smtClean="0"/>
              <a:t>ção do objeto de memória a partir do VBO</a:t>
            </a:r>
            <a:endParaRPr lang="pt-BR" sz="28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Interoperação</a:t>
            </a:r>
            <a:r>
              <a:rPr lang="en-US" dirty="0" smtClean="0"/>
              <a:t> com OpenGL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dirty="0" err="1" smtClean="0">
                <a:latin typeface="Monaco"/>
                <a:cs typeface="Monaco"/>
              </a:rPr>
              <a:t>clEnqueueAcquireGLObjects</a:t>
            </a:r>
            <a:r>
              <a:rPr lang="en-US" sz="2800" dirty="0" smtClean="0">
                <a:latin typeface="Monaco"/>
                <a:cs typeface="Monaco"/>
              </a:rPr>
              <a:t>(</a:t>
            </a:r>
          </a:p>
          <a:p>
            <a:pPr>
              <a:buNone/>
            </a:pPr>
            <a:r>
              <a:rPr lang="en-US" sz="2800" dirty="0" smtClean="0">
                <a:latin typeface="Monaco"/>
                <a:cs typeface="Monaco"/>
              </a:rPr>
              <a:t>    queue,</a:t>
            </a:r>
          </a:p>
          <a:p>
            <a:pPr>
              <a:buNone/>
            </a:pPr>
            <a:r>
              <a:rPr lang="en-US" sz="2800" dirty="0" smtClean="0">
                <a:latin typeface="Monaco"/>
                <a:cs typeface="Monaco"/>
              </a:rPr>
              <a:t>    1,</a:t>
            </a:r>
          </a:p>
          <a:p>
            <a:pPr>
              <a:buNone/>
            </a:pPr>
            <a:r>
              <a:rPr lang="en-US" sz="2800" dirty="0" smtClean="0">
                <a:latin typeface="Monaco"/>
                <a:cs typeface="Monaco"/>
              </a:rPr>
              <a:t>    &amp;</a:t>
            </a:r>
            <a:r>
              <a:rPr lang="en-US" sz="2800" dirty="0" err="1" smtClean="0">
                <a:latin typeface="Monaco"/>
                <a:cs typeface="Monaco"/>
              </a:rPr>
              <a:t>vbo_cl</a:t>
            </a:r>
            <a:r>
              <a:rPr lang="en-US" sz="2800" dirty="0" smtClean="0">
                <a:latin typeface="Monaco"/>
                <a:cs typeface="Monaco"/>
              </a:rPr>
              <a:t>,</a:t>
            </a:r>
          </a:p>
          <a:p>
            <a:pPr>
              <a:buNone/>
            </a:pPr>
            <a:r>
              <a:rPr lang="en-US" sz="2800" dirty="0" smtClean="0">
                <a:latin typeface="Monaco"/>
                <a:cs typeface="Monaco"/>
              </a:rPr>
              <a:t>    NULL,</a:t>
            </a:r>
          </a:p>
          <a:p>
            <a:pPr>
              <a:buNone/>
            </a:pPr>
            <a:r>
              <a:rPr lang="en-US" sz="2800" dirty="0" smtClean="0">
                <a:latin typeface="Monaco"/>
                <a:cs typeface="Monaco"/>
              </a:rPr>
              <a:t>    NULL,</a:t>
            </a:r>
          </a:p>
          <a:p>
            <a:pPr>
              <a:buNone/>
            </a:pPr>
            <a:r>
              <a:rPr lang="en-US" sz="2800" dirty="0" smtClean="0">
                <a:latin typeface="Monaco"/>
                <a:cs typeface="Monaco"/>
              </a:rPr>
              <a:t>    </a:t>
            </a:r>
            <a:r>
              <a:rPr lang="en-US" sz="2800" dirty="0" smtClean="0">
                <a:latin typeface="Monaco"/>
                <a:cs typeface="Monaco"/>
              </a:rPr>
              <a:t>NULL)</a:t>
            </a:r>
            <a:r>
              <a:rPr lang="en-US" sz="2800" dirty="0" smtClean="0">
                <a:latin typeface="Monaco"/>
                <a:cs typeface="Monaco"/>
              </a:rPr>
              <a:t>;</a:t>
            </a:r>
            <a:endParaRPr lang="en-US" sz="2800" dirty="0">
              <a:latin typeface="Monaco"/>
              <a:cs typeface="Monaco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57348" y="2986029"/>
            <a:ext cx="3398427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sz="2800" dirty="0" smtClean="0">
                <a:latin typeface="Calibri (Body)"/>
                <a:cs typeface="Calibri (Body)"/>
              </a:rPr>
              <a:t>Aquisi</a:t>
            </a:r>
            <a:r>
              <a:rPr lang="pt-BR" sz="2800" dirty="0" smtClean="0">
                <a:latin typeface="Calibri (Body)"/>
                <a:cs typeface="Calibri (Body)"/>
              </a:rPr>
              <a:t>ção do VBO</a:t>
            </a:r>
            <a:endParaRPr lang="pt-BR" sz="2800" dirty="0">
              <a:latin typeface="Calibri (Body)"/>
              <a:cs typeface="Calibri (Body)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Interoperação</a:t>
            </a:r>
            <a:r>
              <a:rPr lang="en-US" dirty="0" smtClean="0"/>
              <a:t> com OpenGL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800" dirty="0" err="1" smtClean="0">
                <a:latin typeface="Monaco"/>
                <a:cs typeface="Monaco"/>
              </a:rPr>
              <a:t>s</a:t>
            </a:r>
            <a:r>
              <a:rPr lang="en-US" sz="2800" dirty="0" err="1" smtClean="0">
                <a:latin typeface="Monaco"/>
                <a:cs typeface="Monaco"/>
              </a:rPr>
              <a:t>ize_t</a:t>
            </a:r>
            <a:r>
              <a:rPr lang="en-US" sz="2800" dirty="0" smtClean="0">
                <a:latin typeface="Monaco"/>
                <a:cs typeface="Monaco"/>
              </a:rPr>
              <a:t> </a:t>
            </a:r>
            <a:r>
              <a:rPr lang="en-US" sz="2800" dirty="0" err="1" smtClean="0">
                <a:latin typeface="Monaco"/>
                <a:cs typeface="Monaco"/>
              </a:rPr>
              <a:t>globalSize</a:t>
            </a:r>
            <a:r>
              <a:rPr lang="en-US" sz="2800" dirty="0" smtClean="0">
                <a:latin typeface="Monaco"/>
                <a:cs typeface="Monaco"/>
              </a:rPr>
              <a:t>[] =</a:t>
            </a:r>
          </a:p>
          <a:p>
            <a:pPr>
              <a:buNone/>
            </a:pPr>
            <a:r>
              <a:rPr lang="en-US" sz="2800" dirty="0" smtClean="0">
                <a:latin typeface="Monaco"/>
                <a:cs typeface="Monaco"/>
              </a:rPr>
              <a:t>    </a:t>
            </a:r>
            <a:r>
              <a:rPr lang="en-US" sz="2800" dirty="0" smtClean="0">
                <a:latin typeface="Monaco"/>
                <a:cs typeface="Monaco"/>
              </a:rPr>
              <a:t>{ MESH_WIDTH, MESH_HEIGHT };</a:t>
            </a:r>
          </a:p>
          <a:p>
            <a:pPr>
              <a:buNone/>
            </a:pPr>
            <a:endParaRPr lang="en-US" sz="2800" dirty="0" smtClean="0">
              <a:latin typeface="Monaco"/>
              <a:cs typeface="Monaco"/>
            </a:endParaRPr>
          </a:p>
          <a:p>
            <a:pPr>
              <a:buNone/>
            </a:pPr>
            <a:r>
              <a:rPr lang="en-US" sz="2800" dirty="0" err="1" smtClean="0">
                <a:latin typeface="Monaco"/>
                <a:cs typeface="Monaco"/>
              </a:rPr>
              <a:t>clEnqueueNDRangeKernel</a:t>
            </a:r>
            <a:r>
              <a:rPr lang="en-US" sz="2800" dirty="0" smtClean="0">
                <a:latin typeface="Monaco"/>
                <a:cs typeface="Monaco"/>
              </a:rPr>
              <a:t>(</a:t>
            </a:r>
          </a:p>
          <a:p>
            <a:pPr>
              <a:buNone/>
            </a:pPr>
            <a:r>
              <a:rPr lang="en-US" sz="2800" dirty="0" smtClean="0">
                <a:latin typeface="Monaco"/>
                <a:cs typeface="Monaco"/>
              </a:rPr>
              <a:t>    queue</a:t>
            </a:r>
            <a:r>
              <a:rPr lang="en-US" sz="2800" dirty="0" smtClean="0">
                <a:latin typeface="Monaco"/>
                <a:cs typeface="Monaco"/>
              </a:rPr>
              <a:t>, kernel, 2</a:t>
            </a:r>
            <a:r>
              <a:rPr lang="en-US" sz="2800" dirty="0" smtClean="0">
                <a:latin typeface="Monaco"/>
                <a:cs typeface="Monaco"/>
              </a:rPr>
              <a:t>,</a:t>
            </a:r>
          </a:p>
          <a:p>
            <a:pPr>
              <a:buNone/>
            </a:pPr>
            <a:r>
              <a:rPr lang="en-US" sz="2800" dirty="0" smtClean="0">
                <a:latin typeface="Monaco"/>
                <a:cs typeface="Monaco"/>
              </a:rPr>
              <a:t>    NULL</a:t>
            </a:r>
            <a:r>
              <a:rPr lang="en-US" sz="2800" dirty="0" smtClean="0">
                <a:latin typeface="Monaco"/>
                <a:cs typeface="Monaco"/>
              </a:rPr>
              <a:t>, </a:t>
            </a:r>
            <a:r>
              <a:rPr lang="en-US" sz="2800" dirty="0" err="1" smtClean="0">
                <a:latin typeface="Monaco"/>
                <a:cs typeface="Monaco"/>
              </a:rPr>
              <a:t>globalSize</a:t>
            </a:r>
            <a:r>
              <a:rPr lang="en-US" sz="2800" dirty="0" smtClean="0">
                <a:latin typeface="Monaco"/>
                <a:cs typeface="Monaco"/>
              </a:rPr>
              <a:t>, NULL</a:t>
            </a:r>
            <a:r>
              <a:rPr lang="en-US" sz="2800" dirty="0" smtClean="0">
                <a:latin typeface="Monaco"/>
                <a:cs typeface="Monaco"/>
              </a:rPr>
              <a:t>,</a:t>
            </a:r>
          </a:p>
          <a:p>
            <a:pPr>
              <a:buNone/>
            </a:pPr>
            <a:r>
              <a:rPr lang="en-US" sz="2800" dirty="0" smtClean="0">
                <a:latin typeface="Monaco"/>
                <a:cs typeface="Monaco"/>
              </a:rPr>
              <a:t>    0, 0, 0);</a:t>
            </a:r>
          </a:p>
          <a:p>
            <a:pPr>
              <a:buNone/>
            </a:pPr>
            <a:endParaRPr lang="en-US" sz="2800" dirty="0" smtClean="0">
              <a:latin typeface="Monaco"/>
              <a:cs typeface="Monaco"/>
            </a:endParaRPr>
          </a:p>
          <a:p>
            <a:pPr>
              <a:buNone/>
            </a:pPr>
            <a:r>
              <a:rPr lang="en-US" sz="2800" dirty="0" err="1" smtClean="0">
                <a:latin typeface="Monaco"/>
                <a:cs typeface="Monaco"/>
              </a:rPr>
              <a:t>clFinish(queue</a:t>
            </a:r>
            <a:r>
              <a:rPr lang="en-US" sz="2800" dirty="0" smtClean="0">
                <a:latin typeface="Monaco"/>
                <a:cs typeface="Monaco"/>
              </a:rPr>
              <a:t>);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63313" y="5088456"/>
            <a:ext cx="3398427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sz="2800" dirty="0" smtClean="0">
                <a:latin typeface="Calibri (Body)"/>
                <a:cs typeface="Calibri (Body)"/>
              </a:rPr>
              <a:t>Execu</a:t>
            </a:r>
            <a:r>
              <a:rPr lang="pt-BR" sz="2800" dirty="0" smtClean="0">
                <a:latin typeface="Calibri (Body)"/>
                <a:cs typeface="Calibri (Body)"/>
              </a:rPr>
              <a:t>ção do </a:t>
            </a:r>
            <a:r>
              <a:rPr lang="pt-BR" sz="2800" i="1" dirty="0" err="1" smtClean="0">
                <a:latin typeface="Calibri (Body)"/>
                <a:cs typeface="Calibri (Body)"/>
              </a:rPr>
              <a:t>kernel</a:t>
            </a:r>
            <a:endParaRPr lang="pt-BR" sz="2800" i="1" dirty="0">
              <a:latin typeface="Calibri (Body)"/>
              <a:cs typeface="Calibri (Body)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Interoperação</a:t>
            </a:r>
            <a:r>
              <a:rPr lang="en-US" dirty="0" smtClean="0"/>
              <a:t> com OpenGL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dirty="0" err="1" smtClean="0">
                <a:latin typeface="Monaco"/>
                <a:cs typeface="Monaco"/>
              </a:rPr>
              <a:t>clEnqueueReleaseGLObjects</a:t>
            </a:r>
            <a:r>
              <a:rPr lang="en-US" sz="2800" dirty="0" smtClean="0">
                <a:latin typeface="Monaco"/>
                <a:cs typeface="Monaco"/>
              </a:rPr>
              <a:t>(</a:t>
            </a:r>
          </a:p>
          <a:p>
            <a:pPr>
              <a:buNone/>
            </a:pPr>
            <a:r>
              <a:rPr lang="en-US" sz="2800" dirty="0" smtClean="0">
                <a:latin typeface="Monaco"/>
                <a:cs typeface="Monaco"/>
              </a:rPr>
              <a:t>    queue,</a:t>
            </a:r>
          </a:p>
          <a:p>
            <a:pPr>
              <a:buNone/>
            </a:pPr>
            <a:r>
              <a:rPr lang="en-US" sz="2800" dirty="0" smtClean="0">
                <a:latin typeface="Monaco"/>
                <a:cs typeface="Monaco"/>
              </a:rPr>
              <a:t>    1,</a:t>
            </a:r>
          </a:p>
          <a:p>
            <a:pPr>
              <a:buNone/>
            </a:pPr>
            <a:r>
              <a:rPr lang="en-US" sz="2800" dirty="0" smtClean="0">
                <a:latin typeface="Monaco"/>
                <a:cs typeface="Monaco"/>
              </a:rPr>
              <a:t>    &amp;</a:t>
            </a:r>
            <a:r>
              <a:rPr lang="en-US" sz="2800" dirty="0" err="1" smtClean="0">
                <a:latin typeface="Monaco"/>
                <a:cs typeface="Monaco"/>
              </a:rPr>
              <a:t>vbo_cl</a:t>
            </a:r>
            <a:r>
              <a:rPr lang="en-US" sz="2800" dirty="0" smtClean="0">
                <a:latin typeface="Monaco"/>
                <a:cs typeface="Monaco"/>
              </a:rPr>
              <a:t>,</a:t>
            </a:r>
          </a:p>
          <a:p>
            <a:pPr>
              <a:buNone/>
            </a:pPr>
            <a:r>
              <a:rPr lang="en-US" sz="2800" dirty="0" smtClean="0">
                <a:latin typeface="Monaco"/>
                <a:cs typeface="Monaco"/>
              </a:rPr>
              <a:t>    NULL,</a:t>
            </a:r>
          </a:p>
          <a:p>
            <a:pPr>
              <a:buNone/>
            </a:pPr>
            <a:r>
              <a:rPr lang="en-US" sz="2800" dirty="0" smtClean="0">
                <a:latin typeface="Monaco"/>
                <a:cs typeface="Monaco"/>
              </a:rPr>
              <a:t>    NULL,</a:t>
            </a:r>
          </a:p>
          <a:p>
            <a:pPr>
              <a:buNone/>
            </a:pPr>
            <a:r>
              <a:rPr lang="en-US" sz="2800" dirty="0" smtClean="0">
                <a:latin typeface="Monaco"/>
                <a:cs typeface="Monaco"/>
              </a:rPr>
              <a:t>    </a:t>
            </a:r>
            <a:r>
              <a:rPr lang="en-US" sz="2800" dirty="0" smtClean="0">
                <a:latin typeface="Monaco"/>
                <a:cs typeface="Monaco"/>
              </a:rPr>
              <a:t>NULL)</a:t>
            </a:r>
            <a:r>
              <a:rPr lang="en-US" sz="2800" dirty="0" smtClean="0">
                <a:latin typeface="Monaco"/>
                <a:cs typeface="Monaco"/>
              </a:rPr>
              <a:t>;</a:t>
            </a:r>
            <a:endParaRPr lang="en-US" sz="2800" dirty="0">
              <a:latin typeface="Monaco"/>
              <a:cs typeface="Monaco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57348" y="2986029"/>
            <a:ext cx="3398427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sz="2800" dirty="0" smtClean="0">
                <a:latin typeface="Calibri (Body)"/>
                <a:cs typeface="Calibri (Body)"/>
              </a:rPr>
              <a:t>Libera</a:t>
            </a:r>
            <a:r>
              <a:rPr lang="pt-BR" sz="2800" dirty="0" smtClean="0">
                <a:latin typeface="Calibri (Body)"/>
                <a:cs typeface="Calibri (Body)"/>
              </a:rPr>
              <a:t>ção do VBO</a:t>
            </a:r>
            <a:endParaRPr lang="pt-BR" sz="2800" dirty="0">
              <a:latin typeface="Calibri (Body)"/>
              <a:cs typeface="Calibri (Body)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Considerações</a:t>
            </a:r>
            <a:r>
              <a:rPr lang="en-US" dirty="0" smtClean="0"/>
              <a:t> </a:t>
            </a:r>
            <a:r>
              <a:rPr lang="en-US" dirty="0" err="1" smtClean="0"/>
              <a:t>finais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NVIDIA </a:t>
            </a:r>
            <a:r>
              <a:rPr lang="en-US" dirty="0" err="1" smtClean="0"/>
              <a:t>e</a:t>
            </a:r>
            <a:r>
              <a:rPr lang="en-US" dirty="0" smtClean="0"/>
              <a:t> ATI </a:t>
            </a:r>
            <a:r>
              <a:rPr lang="en-US" dirty="0" err="1" smtClean="0"/>
              <a:t>suportam</a:t>
            </a:r>
            <a:endParaRPr lang="en-US" dirty="0" smtClean="0"/>
          </a:p>
          <a:p>
            <a:r>
              <a:rPr lang="en-US" dirty="0" smtClean="0"/>
              <a:t>ATI </a:t>
            </a:r>
            <a:r>
              <a:rPr lang="en-US" dirty="0" err="1" smtClean="0"/>
              <a:t>adotou</a:t>
            </a:r>
            <a:r>
              <a:rPr lang="en-US" dirty="0" smtClean="0"/>
              <a:t> </a:t>
            </a:r>
            <a:r>
              <a:rPr lang="en-US" dirty="0" err="1" smtClean="0"/>
              <a:t>OpenCL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linguagem</a:t>
            </a:r>
            <a:r>
              <a:rPr lang="en-US" dirty="0" smtClean="0"/>
              <a:t> </a:t>
            </a:r>
            <a:r>
              <a:rPr lang="en-US" dirty="0" err="1" smtClean="0"/>
              <a:t>oficial</a:t>
            </a:r>
            <a:r>
              <a:rPr lang="en-US" dirty="0" smtClean="0"/>
              <a:t> do Streaming SDK</a:t>
            </a:r>
            <a:endParaRPr lang="en-US" dirty="0" smtClean="0"/>
          </a:p>
          <a:p>
            <a:r>
              <a:rPr lang="en-US" dirty="0" err="1" smtClean="0"/>
              <a:t>Rumores</a:t>
            </a:r>
            <a:r>
              <a:rPr lang="en-US" dirty="0" smtClean="0"/>
              <a:t> </a:t>
            </a:r>
            <a:r>
              <a:rPr lang="en-US" dirty="0" smtClean="0"/>
              <a:t>de </a:t>
            </a:r>
            <a:r>
              <a:rPr lang="en-US" dirty="0" err="1" smtClean="0"/>
              <a:t>suporte</a:t>
            </a:r>
            <a:r>
              <a:rPr lang="en-US" dirty="0" smtClean="0"/>
              <a:t> a </a:t>
            </a:r>
            <a:r>
              <a:rPr lang="en-US" dirty="0" err="1" smtClean="0"/>
              <a:t>OpenCL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chips </a:t>
            </a:r>
            <a:r>
              <a:rPr lang="en-US" dirty="0" err="1" smtClean="0"/>
              <a:t>gr</a:t>
            </a:r>
            <a:r>
              <a:rPr lang="en-US" dirty="0" err="1" smtClean="0"/>
              <a:t>áficos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dispositivos</a:t>
            </a:r>
            <a:r>
              <a:rPr lang="en-US" dirty="0" smtClean="0"/>
              <a:t> </a:t>
            </a:r>
            <a:r>
              <a:rPr lang="en-US" dirty="0" err="1" smtClean="0"/>
              <a:t>móveis</a:t>
            </a:r>
            <a:endParaRPr lang="en-US" dirty="0" smtClean="0"/>
          </a:p>
          <a:p>
            <a:r>
              <a:rPr lang="en-US" dirty="0" err="1" smtClean="0"/>
              <a:t>Aplicações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jogos</a:t>
            </a:r>
            <a:r>
              <a:rPr lang="en-US" dirty="0" smtClean="0"/>
              <a:t>: IA, </a:t>
            </a:r>
            <a:r>
              <a:rPr lang="en-US" dirty="0" err="1" smtClean="0"/>
              <a:t>física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Considerações finais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Material</a:t>
            </a:r>
            <a:r>
              <a:rPr lang="pt-BR" dirty="0" smtClean="0"/>
              <a:t> disponível </a:t>
            </a:r>
            <a:r>
              <a:rPr lang="pt-BR" dirty="0" smtClean="0"/>
              <a:t>em</a:t>
            </a:r>
            <a:endParaRPr lang="pt-BR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3380739"/>
            <a:ext cx="822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800" dirty="0" smtClean="0"/>
              <a:t>http://labs.v3d.com.br/</a:t>
            </a:r>
            <a:endParaRPr lang="pt-BR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Introdução</a:t>
            </a:r>
            <a:endParaRPr lang="pt-BR" dirty="0"/>
          </a:p>
        </p:txBody>
      </p:sp>
      <p:pic>
        <p:nvPicPr>
          <p:cNvPr id="4" name="Content Placeholder 3" descr="arquitetura-opencl.png"/>
          <p:cNvPicPr>
            <a:picLocks noGrp="1" noChangeAspect="1"/>
          </p:cNvPicPr>
          <p:nvPr>
            <p:ph idx="1"/>
          </p:nvPr>
        </p:nvPicPr>
        <p:blipFill>
          <a:blip r:embed="rId3"/>
          <a:srcRect l="-84091" r="-84091"/>
          <a:stretch>
            <a:fillRect/>
          </a:stretch>
        </p:blipFill>
        <p:spPr>
          <a:xfrm>
            <a:off x="457200" y="1360313"/>
            <a:ext cx="8229600" cy="4525963"/>
          </a:xfrm>
        </p:spPr>
      </p:pic>
      <p:sp>
        <p:nvSpPr>
          <p:cNvPr id="5" name="TextBox 4"/>
          <p:cNvSpPr txBox="1"/>
          <p:nvPr/>
        </p:nvSpPr>
        <p:spPr>
          <a:xfrm>
            <a:off x="1905001" y="5886276"/>
            <a:ext cx="53401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dirty="0" smtClean="0"/>
              <a:t>Camadas de uma aplicação </a:t>
            </a:r>
            <a:r>
              <a:rPr lang="pt-BR" sz="2800" dirty="0" err="1" smtClean="0"/>
              <a:t>OpenCL</a:t>
            </a:r>
            <a:endParaRPr lang="pt-B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967480"/>
            <a:ext cx="9144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dirty="0" smtClean="0"/>
              <a:t>Obrigado pela aten</a:t>
            </a:r>
            <a:r>
              <a:rPr lang="pt-BR" sz="4400" dirty="0" smtClean="0"/>
              <a:t>ção!</a:t>
            </a:r>
            <a:endParaRPr lang="pt-BR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457200" y="2780144"/>
            <a:ext cx="8229600" cy="1143000"/>
          </a:xfrm>
        </p:spPr>
        <p:txBody>
          <a:bodyPr/>
          <a:lstStyle/>
          <a:p>
            <a:r>
              <a:rPr lang="en-US" dirty="0" err="1" smtClean="0"/>
              <a:t>Dúvidas</a:t>
            </a:r>
            <a:r>
              <a:rPr lang="en-US" dirty="0" smtClean="0"/>
              <a:t>?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Hello World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Código</a:t>
            </a:r>
            <a:r>
              <a:rPr lang="en-US" dirty="0" smtClean="0"/>
              <a:t> </a:t>
            </a:r>
            <a:r>
              <a:rPr lang="en-US" dirty="0" err="1" smtClean="0"/>
              <a:t>sequencial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939506" y="2934546"/>
            <a:ext cx="499465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Monaco"/>
                <a:cs typeface="Monaco"/>
              </a:rPr>
              <a:t>void </a:t>
            </a:r>
            <a:r>
              <a:rPr lang="en-US" sz="2000" dirty="0" err="1" smtClean="0">
                <a:latin typeface="Monaco"/>
                <a:cs typeface="Monaco"/>
              </a:rPr>
              <a:t>ArrayDiff(const</a:t>
            </a:r>
            <a:r>
              <a:rPr lang="en-US" sz="2000" dirty="0" smtClean="0">
                <a:latin typeface="Monaco"/>
                <a:cs typeface="Monaco"/>
              </a:rPr>
              <a:t> </a:t>
            </a:r>
            <a:r>
              <a:rPr lang="en-US" sz="2000" dirty="0" err="1" smtClean="0">
                <a:latin typeface="Monaco"/>
                <a:cs typeface="Monaco"/>
              </a:rPr>
              <a:t>int</a:t>
            </a:r>
            <a:r>
              <a:rPr lang="en-US" sz="2000" dirty="0" smtClean="0">
                <a:latin typeface="Monaco"/>
                <a:cs typeface="Monaco"/>
              </a:rPr>
              <a:t>* a,</a:t>
            </a:r>
          </a:p>
          <a:p>
            <a:r>
              <a:rPr lang="en-US" sz="2000" dirty="0" smtClean="0">
                <a:latin typeface="Monaco"/>
                <a:cs typeface="Monaco"/>
              </a:rPr>
              <a:t>               const </a:t>
            </a:r>
            <a:r>
              <a:rPr lang="en-US" sz="2000" dirty="0" err="1" smtClean="0">
                <a:latin typeface="Monaco"/>
                <a:cs typeface="Monaco"/>
              </a:rPr>
              <a:t>int</a:t>
            </a:r>
            <a:r>
              <a:rPr lang="en-US" sz="2000" dirty="0" smtClean="0">
                <a:latin typeface="Monaco"/>
                <a:cs typeface="Monaco"/>
              </a:rPr>
              <a:t>* </a:t>
            </a:r>
            <a:r>
              <a:rPr lang="en-US" sz="2000" dirty="0" err="1" smtClean="0">
                <a:latin typeface="Monaco"/>
                <a:cs typeface="Monaco"/>
              </a:rPr>
              <a:t>b</a:t>
            </a:r>
            <a:r>
              <a:rPr lang="en-US" sz="2000" dirty="0" smtClean="0">
                <a:latin typeface="Monaco"/>
                <a:cs typeface="Monaco"/>
              </a:rPr>
              <a:t>,</a:t>
            </a:r>
          </a:p>
          <a:p>
            <a:r>
              <a:rPr lang="en-US" sz="2000" dirty="0" smtClean="0">
                <a:latin typeface="Monaco"/>
                <a:cs typeface="Monaco"/>
              </a:rPr>
              <a:t>               </a:t>
            </a:r>
            <a:r>
              <a:rPr lang="en-US" sz="2000" dirty="0" err="1" smtClean="0">
                <a:latin typeface="Monaco"/>
                <a:cs typeface="Monaco"/>
              </a:rPr>
              <a:t>int</a:t>
            </a:r>
            <a:r>
              <a:rPr lang="en-US" sz="2000" dirty="0" smtClean="0">
                <a:latin typeface="Monaco"/>
                <a:cs typeface="Monaco"/>
              </a:rPr>
              <a:t>* </a:t>
            </a:r>
            <a:r>
              <a:rPr lang="en-US" sz="2000" dirty="0" err="1" smtClean="0">
                <a:latin typeface="Monaco"/>
                <a:cs typeface="Monaco"/>
              </a:rPr>
              <a:t>c</a:t>
            </a:r>
            <a:r>
              <a:rPr lang="en-US" sz="2000" dirty="0" smtClean="0">
                <a:latin typeface="Monaco"/>
                <a:cs typeface="Monaco"/>
              </a:rPr>
              <a:t>,</a:t>
            </a:r>
          </a:p>
          <a:p>
            <a:r>
              <a:rPr lang="en-US" sz="2000" dirty="0" smtClean="0">
                <a:latin typeface="Monaco"/>
                <a:cs typeface="Monaco"/>
              </a:rPr>
              <a:t>               </a:t>
            </a:r>
            <a:r>
              <a:rPr lang="en-US" sz="2000" dirty="0" err="1" smtClean="0">
                <a:latin typeface="Monaco"/>
                <a:cs typeface="Monaco"/>
              </a:rPr>
              <a:t>int</a:t>
            </a:r>
            <a:r>
              <a:rPr lang="en-US" sz="2000" dirty="0" smtClean="0">
                <a:latin typeface="Monaco"/>
                <a:cs typeface="Monaco"/>
              </a:rPr>
              <a:t> </a:t>
            </a:r>
            <a:r>
              <a:rPr lang="en-US" sz="2000" dirty="0" err="1" smtClean="0">
                <a:latin typeface="Monaco"/>
                <a:cs typeface="Monaco"/>
              </a:rPr>
              <a:t>n</a:t>
            </a:r>
            <a:r>
              <a:rPr lang="en-US" sz="2000" dirty="0" smtClean="0">
                <a:latin typeface="Monaco"/>
                <a:cs typeface="Monaco"/>
              </a:rPr>
              <a:t>)</a:t>
            </a:r>
          </a:p>
          <a:p>
            <a:r>
              <a:rPr lang="en-US" sz="2000" dirty="0" smtClean="0">
                <a:latin typeface="Monaco"/>
                <a:cs typeface="Monaco"/>
              </a:rPr>
              <a:t>{</a:t>
            </a:r>
          </a:p>
          <a:p>
            <a:r>
              <a:rPr lang="en-US" sz="2000" dirty="0" smtClean="0">
                <a:latin typeface="Monaco"/>
                <a:cs typeface="Monaco"/>
              </a:rPr>
              <a:t>    for (</a:t>
            </a:r>
            <a:r>
              <a:rPr lang="en-US" sz="2000" dirty="0" err="1" smtClean="0">
                <a:latin typeface="Monaco"/>
                <a:cs typeface="Monaco"/>
              </a:rPr>
              <a:t>int</a:t>
            </a:r>
            <a:r>
              <a:rPr lang="en-US" sz="2000" dirty="0" smtClean="0">
                <a:latin typeface="Monaco"/>
                <a:cs typeface="Monaco"/>
              </a:rPr>
              <a:t> </a:t>
            </a:r>
            <a:r>
              <a:rPr lang="en-US" sz="2000" dirty="0" err="1" smtClean="0">
                <a:latin typeface="Monaco"/>
                <a:cs typeface="Monaco"/>
              </a:rPr>
              <a:t>i</a:t>
            </a:r>
            <a:r>
              <a:rPr lang="en-US" sz="2000" dirty="0" smtClean="0">
                <a:latin typeface="Monaco"/>
                <a:cs typeface="Monaco"/>
              </a:rPr>
              <a:t> = 0; </a:t>
            </a:r>
            <a:r>
              <a:rPr lang="en-US" sz="2000" dirty="0" err="1" smtClean="0">
                <a:latin typeface="Monaco"/>
                <a:cs typeface="Monaco"/>
              </a:rPr>
              <a:t>i</a:t>
            </a:r>
            <a:r>
              <a:rPr lang="en-US" sz="2000" dirty="0" smtClean="0">
                <a:latin typeface="Monaco"/>
                <a:cs typeface="Monaco"/>
              </a:rPr>
              <a:t> &lt; </a:t>
            </a:r>
            <a:r>
              <a:rPr lang="en-US" sz="2000" dirty="0" err="1" smtClean="0">
                <a:latin typeface="Monaco"/>
                <a:cs typeface="Monaco"/>
              </a:rPr>
              <a:t>n</a:t>
            </a:r>
            <a:r>
              <a:rPr lang="en-US" sz="2000" dirty="0" smtClean="0">
                <a:latin typeface="Monaco"/>
                <a:cs typeface="Monaco"/>
              </a:rPr>
              <a:t>; ++</a:t>
            </a:r>
            <a:r>
              <a:rPr lang="en-US" sz="2000" dirty="0" err="1" smtClean="0">
                <a:latin typeface="Monaco"/>
                <a:cs typeface="Monaco"/>
              </a:rPr>
              <a:t>i</a:t>
            </a:r>
            <a:r>
              <a:rPr lang="en-US" sz="2000" dirty="0" smtClean="0">
                <a:latin typeface="Monaco"/>
                <a:cs typeface="Monaco"/>
              </a:rPr>
              <a:t>)</a:t>
            </a:r>
          </a:p>
          <a:p>
            <a:r>
              <a:rPr lang="en-US" sz="2000" dirty="0" smtClean="0">
                <a:latin typeface="Monaco"/>
                <a:cs typeface="Monaco"/>
              </a:rPr>
              <a:t>    {</a:t>
            </a:r>
          </a:p>
          <a:p>
            <a:r>
              <a:rPr lang="en-US" sz="2000" dirty="0" smtClean="0">
                <a:latin typeface="Monaco"/>
                <a:cs typeface="Monaco"/>
              </a:rPr>
              <a:t>        </a:t>
            </a:r>
            <a:r>
              <a:rPr lang="en-US" sz="2000" dirty="0" err="1" smtClean="0">
                <a:latin typeface="Monaco"/>
                <a:cs typeface="Monaco"/>
              </a:rPr>
              <a:t>c[i</a:t>
            </a:r>
            <a:r>
              <a:rPr lang="en-US" sz="2000" dirty="0" smtClean="0">
                <a:latin typeface="Monaco"/>
                <a:cs typeface="Monaco"/>
              </a:rPr>
              <a:t>] = </a:t>
            </a:r>
            <a:r>
              <a:rPr lang="en-US" sz="2000" dirty="0" err="1" smtClean="0">
                <a:latin typeface="Monaco"/>
                <a:cs typeface="Monaco"/>
              </a:rPr>
              <a:t>a[i</a:t>
            </a:r>
            <a:r>
              <a:rPr lang="en-US" sz="2000" dirty="0" smtClean="0">
                <a:latin typeface="Monaco"/>
                <a:cs typeface="Monaco"/>
              </a:rPr>
              <a:t>] - </a:t>
            </a:r>
            <a:r>
              <a:rPr lang="en-US" sz="2000" dirty="0" err="1" smtClean="0">
                <a:latin typeface="Monaco"/>
                <a:cs typeface="Monaco"/>
              </a:rPr>
              <a:t>b[i</a:t>
            </a:r>
            <a:r>
              <a:rPr lang="en-US" sz="2000" dirty="0" smtClean="0">
                <a:latin typeface="Monaco"/>
                <a:cs typeface="Monaco"/>
              </a:rPr>
              <a:t>];</a:t>
            </a:r>
          </a:p>
          <a:p>
            <a:r>
              <a:rPr lang="en-US" sz="2000" dirty="0" smtClean="0">
                <a:latin typeface="Monaco"/>
                <a:cs typeface="Monaco"/>
              </a:rPr>
              <a:t>    }</a:t>
            </a:r>
          </a:p>
          <a:p>
            <a:r>
              <a:rPr lang="en-US" sz="2000" dirty="0" smtClean="0">
                <a:latin typeface="Monaco"/>
                <a:cs typeface="Monaco"/>
              </a:rPr>
              <a:t>}</a:t>
            </a:r>
            <a:endParaRPr lang="en-US" sz="2000" dirty="0">
              <a:latin typeface="Monaco"/>
              <a:cs typeface="Monaco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Hello World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Código</a:t>
            </a:r>
            <a:r>
              <a:rPr lang="en-US" dirty="0" smtClean="0"/>
              <a:t> </a:t>
            </a:r>
            <a:r>
              <a:rPr lang="en-US" dirty="0" err="1" smtClean="0"/>
              <a:t>OpenCL</a:t>
            </a:r>
            <a:r>
              <a:rPr lang="en-US" dirty="0" smtClean="0"/>
              <a:t> (</a:t>
            </a:r>
            <a:r>
              <a:rPr lang="en-US" i="1" dirty="0" smtClean="0"/>
              <a:t>kernel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72370" y="2934546"/>
            <a:ext cx="767413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Monaco"/>
                <a:cs typeface="Monaco"/>
              </a:rPr>
              <a:t>__kernel void </a:t>
            </a:r>
            <a:r>
              <a:rPr lang="en-US" sz="2000" dirty="0" err="1" smtClean="0">
                <a:latin typeface="Monaco"/>
                <a:cs typeface="Monaco"/>
              </a:rPr>
              <a:t>ArrayDiff(__global</a:t>
            </a:r>
            <a:r>
              <a:rPr lang="en-US" sz="2000" dirty="0" smtClean="0">
                <a:latin typeface="Monaco"/>
                <a:cs typeface="Monaco"/>
              </a:rPr>
              <a:t> const </a:t>
            </a:r>
            <a:r>
              <a:rPr lang="en-US" sz="2000" dirty="0" err="1" smtClean="0">
                <a:latin typeface="Monaco"/>
                <a:cs typeface="Monaco"/>
              </a:rPr>
              <a:t>int</a:t>
            </a:r>
            <a:r>
              <a:rPr lang="en-US" sz="2000" dirty="0" smtClean="0">
                <a:latin typeface="Monaco"/>
                <a:cs typeface="Monaco"/>
              </a:rPr>
              <a:t>* a,</a:t>
            </a:r>
          </a:p>
          <a:p>
            <a:r>
              <a:rPr lang="en-US" sz="2000" dirty="0" smtClean="0">
                <a:latin typeface="Monaco"/>
                <a:cs typeface="Monaco"/>
              </a:rPr>
              <a:t>                        __global const </a:t>
            </a:r>
            <a:r>
              <a:rPr lang="en-US" sz="2000" dirty="0" err="1" smtClean="0">
                <a:latin typeface="Monaco"/>
                <a:cs typeface="Monaco"/>
              </a:rPr>
              <a:t>int</a:t>
            </a:r>
            <a:r>
              <a:rPr lang="en-US" sz="2000" dirty="0" smtClean="0">
                <a:latin typeface="Monaco"/>
                <a:cs typeface="Monaco"/>
              </a:rPr>
              <a:t>* </a:t>
            </a:r>
            <a:r>
              <a:rPr lang="en-US" sz="2000" dirty="0" err="1" smtClean="0">
                <a:latin typeface="Monaco"/>
                <a:cs typeface="Monaco"/>
              </a:rPr>
              <a:t>b</a:t>
            </a:r>
            <a:r>
              <a:rPr lang="en-US" sz="2000" dirty="0" smtClean="0">
                <a:latin typeface="Monaco"/>
                <a:cs typeface="Monaco"/>
              </a:rPr>
              <a:t>,</a:t>
            </a:r>
          </a:p>
          <a:p>
            <a:r>
              <a:rPr lang="en-US" sz="2000" dirty="0" smtClean="0">
                <a:latin typeface="Monaco"/>
                <a:cs typeface="Monaco"/>
              </a:rPr>
              <a:t>                        __global </a:t>
            </a:r>
            <a:r>
              <a:rPr lang="en-US" sz="2000" dirty="0" err="1" smtClean="0">
                <a:latin typeface="Monaco"/>
                <a:cs typeface="Monaco"/>
              </a:rPr>
              <a:t>int</a:t>
            </a:r>
            <a:r>
              <a:rPr lang="en-US" sz="2000" dirty="0" smtClean="0">
                <a:latin typeface="Monaco"/>
                <a:cs typeface="Monaco"/>
              </a:rPr>
              <a:t>* </a:t>
            </a:r>
            <a:r>
              <a:rPr lang="en-US" sz="2000" dirty="0" err="1" smtClean="0">
                <a:latin typeface="Monaco"/>
                <a:cs typeface="Monaco"/>
              </a:rPr>
              <a:t>c</a:t>
            </a:r>
            <a:r>
              <a:rPr lang="en-US" sz="2000" dirty="0" smtClean="0">
                <a:latin typeface="Monaco"/>
                <a:cs typeface="Monaco"/>
              </a:rPr>
              <a:t>)</a:t>
            </a:r>
          </a:p>
          <a:p>
            <a:r>
              <a:rPr lang="en-US" sz="2000" dirty="0" smtClean="0">
                <a:latin typeface="Monaco"/>
                <a:cs typeface="Monaco"/>
              </a:rPr>
              <a:t>{</a:t>
            </a:r>
          </a:p>
          <a:p>
            <a:r>
              <a:rPr lang="en-US" sz="2000" dirty="0" smtClean="0">
                <a:latin typeface="Monaco"/>
                <a:cs typeface="Monaco"/>
              </a:rPr>
              <a:t>    </a:t>
            </a:r>
            <a:r>
              <a:rPr lang="en-US" sz="2000" dirty="0" err="1" smtClean="0">
                <a:latin typeface="Monaco"/>
                <a:cs typeface="Monaco"/>
              </a:rPr>
              <a:t>int</a:t>
            </a:r>
            <a:r>
              <a:rPr lang="en-US" sz="2000" dirty="0" smtClean="0">
                <a:latin typeface="Monaco"/>
                <a:cs typeface="Monaco"/>
              </a:rPr>
              <a:t> id = get_global_id(0);</a:t>
            </a:r>
          </a:p>
          <a:p>
            <a:r>
              <a:rPr lang="en-US" sz="2000" dirty="0" smtClean="0">
                <a:latin typeface="Monaco"/>
                <a:cs typeface="Monaco"/>
              </a:rPr>
              <a:t>    </a:t>
            </a:r>
            <a:r>
              <a:rPr lang="en-US" sz="2000" dirty="0" err="1" smtClean="0">
                <a:latin typeface="Monaco"/>
                <a:cs typeface="Monaco"/>
              </a:rPr>
              <a:t>c[id</a:t>
            </a:r>
            <a:r>
              <a:rPr lang="en-US" sz="2000" dirty="0" smtClean="0">
                <a:latin typeface="Monaco"/>
                <a:cs typeface="Monaco"/>
              </a:rPr>
              <a:t>] = </a:t>
            </a:r>
            <a:r>
              <a:rPr lang="en-US" sz="2000" dirty="0" err="1" smtClean="0">
                <a:latin typeface="Monaco"/>
                <a:cs typeface="Monaco"/>
              </a:rPr>
              <a:t>a[id</a:t>
            </a:r>
            <a:r>
              <a:rPr lang="en-US" sz="2000" dirty="0" smtClean="0">
                <a:latin typeface="Monaco"/>
                <a:cs typeface="Monaco"/>
              </a:rPr>
              <a:t>] - </a:t>
            </a:r>
            <a:r>
              <a:rPr lang="en-US" sz="2000" dirty="0" err="1" smtClean="0">
                <a:latin typeface="Monaco"/>
                <a:cs typeface="Monaco"/>
              </a:rPr>
              <a:t>b[id</a:t>
            </a:r>
            <a:r>
              <a:rPr lang="en-US" sz="2000" dirty="0" smtClean="0">
                <a:latin typeface="Monaco"/>
                <a:cs typeface="Monaco"/>
              </a:rPr>
              <a:t>];</a:t>
            </a:r>
          </a:p>
          <a:p>
            <a:r>
              <a:rPr lang="en-US" sz="2000" dirty="0" smtClean="0">
                <a:latin typeface="Monaco"/>
                <a:cs typeface="Monaco"/>
              </a:rPr>
              <a:t>}</a:t>
            </a:r>
            <a:endParaRPr lang="en-US" sz="2000" dirty="0">
              <a:latin typeface="Monaco"/>
              <a:cs typeface="Monaco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3808</TotalTime>
  <Words>2208</Words>
  <Application>Microsoft Macintosh PowerPoint</Application>
  <PresentationFormat>On-screen Show (4:3)</PresentationFormat>
  <Paragraphs>513</Paragraphs>
  <Slides>71</Slides>
  <Notes>9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71</vt:i4>
      </vt:variant>
    </vt:vector>
  </HeadingPairs>
  <TitlesOfParts>
    <vt:vector size="72" baseType="lpstr">
      <vt:lpstr>Office Theme</vt:lpstr>
      <vt:lpstr>Programação Paralela em Ambientes Computacionais Heterogêneos com OpenCL</vt:lpstr>
      <vt:lpstr>Slide 2</vt:lpstr>
      <vt:lpstr>Introdução</vt:lpstr>
      <vt:lpstr>Introdução</vt:lpstr>
      <vt:lpstr>Introdução</vt:lpstr>
      <vt:lpstr>Introdução</vt:lpstr>
      <vt:lpstr>Introdução</vt:lpstr>
      <vt:lpstr>Hello World</vt:lpstr>
      <vt:lpstr>Hello World</vt:lpstr>
      <vt:lpstr>Arquitetura OpenCL</vt:lpstr>
      <vt:lpstr>Arquitetura OpenCL</vt:lpstr>
      <vt:lpstr>Arquitetura OpenCL</vt:lpstr>
      <vt:lpstr>Arquitetura OpenCL</vt:lpstr>
      <vt:lpstr>Arquitetura OpenCL</vt:lpstr>
      <vt:lpstr>Arquitetura OpenCL</vt:lpstr>
      <vt:lpstr>Arquitetura OpenCL</vt:lpstr>
      <vt:lpstr>Arquitetura OpenCL</vt:lpstr>
      <vt:lpstr>Arquitetura OpenCL</vt:lpstr>
      <vt:lpstr>Arquitetura OpenCL</vt:lpstr>
      <vt:lpstr>Arquitetura OpenCL</vt:lpstr>
      <vt:lpstr>Arquitetura OpenCL</vt:lpstr>
      <vt:lpstr>Arquitetura OpenCL</vt:lpstr>
      <vt:lpstr>Arquitetura OpenCL</vt:lpstr>
      <vt:lpstr>Arquitetura OpenCL</vt:lpstr>
      <vt:lpstr>Arquitetura OpenCL</vt:lpstr>
      <vt:lpstr>Arquitetura OpenCL</vt:lpstr>
      <vt:lpstr>Arquitetura OpenCL</vt:lpstr>
      <vt:lpstr>Arquitetura OpenCL</vt:lpstr>
      <vt:lpstr>Arquitetura OpenCL</vt:lpstr>
      <vt:lpstr>Arquitetura OpenCL</vt:lpstr>
      <vt:lpstr>Arquitetura OpenCL</vt:lpstr>
      <vt:lpstr>Arquitetura OpenCL</vt:lpstr>
      <vt:lpstr>Arquitetura OpenCL</vt:lpstr>
      <vt:lpstr>Arquitetura OpenCL</vt:lpstr>
      <vt:lpstr>Linguagem OpenCL C</vt:lpstr>
      <vt:lpstr>Linguagem OpenCL C</vt:lpstr>
      <vt:lpstr>Linguagem OpenCL C</vt:lpstr>
      <vt:lpstr>Linguagem OpenCL C</vt:lpstr>
      <vt:lpstr>Linguagem OpenCL C</vt:lpstr>
      <vt:lpstr>Linguagem OpenCL C</vt:lpstr>
      <vt:lpstr>API de suporte: kernels</vt:lpstr>
      <vt:lpstr>API de suporte: kernels</vt:lpstr>
      <vt:lpstr>API de suporte: hospedeiro</vt:lpstr>
      <vt:lpstr>Exemplo prático</vt:lpstr>
      <vt:lpstr>Exemplo prático</vt:lpstr>
      <vt:lpstr>Exemplo prático</vt:lpstr>
      <vt:lpstr>Exemplo prático</vt:lpstr>
      <vt:lpstr>Exemplo prático</vt:lpstr>
      <vt:lpstr>Exemplo prático</vt:lpstr>
      <vt:lpstr>Exemplo prático</vt:lpstr>
      <vt:lpstr>Exemplo prático</vt:lpstr>
      <vt:lpstr>Exemplo prático</vt:lpstr>
      <vt:lpstr>Exemplo prático</vt:lpstr>
      <vt:lpstr>Exemplo prático</vt:lpstr>
      <vt:lpstr>Exemplo prático</vt:lpstr>
      <vt:lpstr>Exemplo prático</vt:lpstr>
      <vt:lpstr>Exemplo prático</vt:lpstr>
      <vt:lpstr>Interoperação com OpenGL</vt:lpstr>
      <vt:lpstr>Interoperação com OpenGL</vt:lpstr>
      <vt:lpstr>Interoperação com OpenGL</vt:lpstr>
      <vt:lpstr>Interoperação com OpenGL</vt:lpstr>
      <vt:lpstr>Slide 62</vt:lpstr>
      <vt:lpstr>Interoperação com OpenGL</vt:lpstr>
      <vt:lpstr>Interoperação com OpenGL</vt:lpstr>
      <vt:lpstr>Interoperação com OpenGL</vt:lpstr>
      <vt:lpstr>Interoperação com OpenGL</vt:lpstr>
      <vt:lpstr>Interoperação com OpenGL</vt:lpstr>
      <vt:lpstr>Considerações finais</vt:lpstr>
      <vt:lpstr>Considerações finais</vt:lpstr>
      <vt:lpstr>Slide 70</vt:lpstr>
      <vt:lpstr>Dúvidas?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 Computing Language</dc:title>
  <dc:creator>Cesar Silveira</dc:creator>
  <cp:lastModifiedBy>Cesar Silveira</cp:lastModifiedBy>
  <cp:revision>141</cp:revision>
  <dcterms:created xsi:type="dcterms:W3CDTF">2010-11-07T11:58:25Z</dcterms:created>
  <dcterms:modified xsi:type="dcterms:W3CDTF">2010-11-07T21:11:56Z</dcterms:modified>
</cp:coreProperties>
</file>